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85" r:id="rId2"/>
    <p:sldId id="584" r:id="rId3"/>
    <p:sldId id="583" r:id="rId4"/>
    <p:sldId id="591" r:id="rId5"/>
    <p:sldId id="586" r:id="rId6"/>
    <p:sldId id="592" r:id="rId7"/>
    <p:sldId id="593" r:id="rId8"/>
    <p:sldId id="595" r:id="rId9"/>
    <p:sldId id="596" r:id="rId10"/>
    <p:sldId id="599" r:id="rId11"/>
    <p:sldId id="598" r:id="rId12"/>
    <p:sldId id="600" r:id="rId13"/>
    <p:sldId id="601" r:id="rId14"/>
    <p:sldId id="602" r:id="rId15"/>
    <p:sldId id="603" r:id="rId16"/>
    <p:sldId id="604" r:id="rId17"/>
    <p:sldId id="587" r:id="rId18"/>
    <p:sldId id="605" r:id="rId19"/>
    <p:sldId id="606" r:id="rId20"/>
    <p:sldId id="582" r:id="rId21"/>
  </p:sldIdLst>
  <p:sldSz cx="12192000" cy="6858000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104"/>
    <a:srgbClr val="E60C12"/>
    <a:srgbClr val="FEFEFE"/>
    <a:srgbClr val="0000FF"/>
    <a:srgbClr val="004386"/>
    <a:srgbClr val="5B9BD5"/>
    <a:srgbClr val="F21717"/>
    <a:srgbClr val="F22B00"/>
    <a:srgbClr val="FF00FF"/>
    <a:srgbClr val="5B9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5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216" y="624"/>
      </p:cViewPr>
      <p:guideLst>
        <p:guide orient="horz" pos="2069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8195" cy="542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7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5329" y="0"/>
            <a:ext cx="2888195" cy="542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70"/>
            </a:lvl1pPr>
          </a:lstStyle>
          <a:p>
            <a:fld id="{0F9B84EA-7D68-4D60-9CB1-D50884785D1C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267686"/>
            <a:ext cx="2888195" cy="542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7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5329" y="10267686"/>
            <a:ext cx="2888195" cy="542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7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60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D09CD-524F-4CD8-A8B5-6C97A94FC08A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2B66F-9356-4FE3-88B4-9DF3283AA3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7994A-4B79-4F05-A007-19F042D74A1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1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7994A-4B79-4F05-A007-19F042D74A1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74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F59A846-7838-4076-B370-3022AA8613E1}"/>
              </a:ext>
            </a:extLst>
          </p:cNvPr>
          <p:cNvGrpSpPr/>
          <p:nvPr userDrawn="1"/>
        </p:nvGrpSpPr>
        <p:grpSpPr>
          <a:xfrm>
            <a:off x="2870672" y="1030431"/>
            <a:ext cx="495306" cy="4779635"/>
            <a:chOff x="7636995" y="1679426"/>
            <a:chExt cx="421216" cy="409233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403C220-234A-4986-9DDA-406CDDC6463C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 flipV="1">
              <a:off x="5801436" y="3514985"/>
              <a:ext cx="4092334" cy="4212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F443343-3408-4DE4-9362-7AB33A3ABD9D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 flipV="1">
              <a:off x="5801436" y="3514985"/>
              <a:ext cx="4092334" cy="42121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任意多边形 4">
            <a:extLst>
              <a:ext uri="{FF2B5EF4-FFF2-40B4-BE49-F238E27FC236}">
                <a16:creationId xmlns:a16="http://schemas.microsoft.com/office/drawing/2014/main" id="{D4FC4C4B-18B2-4ABC-A77B-CE8302B743F8}"/>
              </a:ext>
            </a:extLst>
          </p:cNvPr>
          <p:cNvSpPr/>
          <p:nvPr userDrawn="1"/>
        </p:nvSpPr>
        <p:spPr>
          <a:xfrm>
            <a:off x="2423042" y="2319266"/>
            <a:ext cx="7643595" cy="1592519"/>
          </a:xfrm>
          <a:custGeom>
            <a:avLst/>
            <a:gdLst>
              <a:gd name="connsiteX0" fmla="*/ 0 w 5229817"/>
              <a:gd name="connsiteY0" fmla="*/ 0 h 1429030"/>
              <a:gd name="connsiteX1" fmla="*/ 4515302 w 5229817"/>
              <a:gd name="connsiteY1" fmla="*/ 0 h 1429030"/>
              <a:gd name="connsiteX2" fmla="*/ 5229817 w 5229817"/>
              <a:gd name="connsiteY2" fmla="*/ 714515 h 1429030"/>
              <a:gd name="connsiteX3" fmla="*/ 5229816 w 5229817"/>
              <a:gd name="connsiteY3" fmla="*/ 714515 h 1429030"/>
              <a:gd name="connsiteX4" fmla="*/ 4515301 w 5229817"/>
              <a:gd name="connsiteY4" fmla="*/ 1429030 h 1429030"/>
              <a:gd name="connsiteX5" fmla="*/ 0 w 5229817"/>
              <a:gd name="connsiteY5" fmla="*/ 1429029 h 142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9817" h="1429030">
                <a:moveTo>
                  <a:pt x="0" y="0"/>
                </a:moveTo>
                <a:lnTo>
                  <a:pt x="4515302" y="0"/>
                </a:lnTo>
                <a:cubicBezTo>
                  <a:pt x="4909918" y="0"/>
                  <a:pt x="5229817" y="319899"/>
                  <a:pt x="5229817" y="714515"/>
                </a:cubicBezTo>
                <a:lnTo>
                  <a:pt x="5229816" y="714515"/>
                </a:lnTo>
                <a:cubicBezTo>
                  <a:pt x="5229816" y="1109131"/>
                  <a:pt x="4909917" y="1429030"/>
                  <a:pt x="4515301" y="1429030"/>
                </a:cubicBezTo>
                <a:lnTo>
                  <a:pt x="0" y="1429029"/>
                </a:lnTo>
                <a:close/>
              </a:path>
            </a:pathLst>
          </a:custGeom>
          <a:gradFill>
            <a:gsLst>
              <a:gs pos="0">
                <a:srgbClr val="B00002"/>
              </a:gs>
              <a:gs pos="100000">
                <a:srgbClr val="E70C1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i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4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FA805AB-91C9-4340-8AAD-EE1F0FA8A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5" r="30758"/>
          <a:stretch/>
        </p:blipFill>
        <p:spPr>
          <a:xfrm>
            <a:off x="-24558" y="0"/>
            <a:ext cx="4025348" cy="6858000"/>
          </a:xfrm>
          <a:prstGeom prst="rect">
            <a:avLst/>
          </a:prstGeom>
        </p:spPr>
      </p:pic>
      <p:sp>
        <p:nvSpPr>
          <p:cNvPr id="3" name="任意多边形: 形状 76">
            <a:extLst>
              <a:ext uri="{FF2B5EF4-FFF2-40B4-BE49-F238E27FC236}">
                <a16:creationId xmlns:a16="http://schemas.microsoft.com/office/drawing/2014/main" id="{64F081CD-765C-4A92-8C71-E631A2A03F5E}"/>
              </a:ext>
            </a:extLst>
          </p:cNvPr>
          <p:cNvSpPr/>
          <p:nvPr userDrawn="1"/>
        </p:nvSpPr>
        <p:spPr>
          <a:xfrm>
            <a:off x="0" y="3269285"/>
            <a:ext cx="5304426" cy="1437615"/>
          </a:xfrm>
          <a:custGeom>
            <a:avLst/>
            <a:gdLst>
              <a:gd name="connsiteX0" fmla="*/ 5148624 w 5999018"/>
              <a:gd name="connsiteY0" fmla="*/ 0 h 1700788"/>
              <a:gd name="connsiteX1" fmla="*/ 3953495 w 5999018"/>
              <a:gd name="connsiteY1" fmla="*/ 0 h 1700788"/>
              <a:gd name="connsiteX2" fmla="*/ 1195129 w 5999018"/>
              <a:gd name="connsiteY2" fmla="*/ 0 h 1700788"/>
              <a:gd name="connsiteX3" fmla="*/ 0 w 5999018"/>
              <a:gd name="connsiteY3" fmla="*/ 0 h 1700788"/>
              <a:gd name="connsiteX4" fmla="*/ 0 w 5999018"/>
              <a:gd name="connsiteY4" fmla="*/ 1700788 h 1700788"/>
              <a:gd name="connsiteX5" fmla="*/ 1195129 w 5999018"/>
              <a:gd name="connsiteY5" fmla="*/ 1700788 h 1700788"/>
              <a:gd name="connsiteX6" fmla="*/ 3953495 w 5999018"/>
              <a:gd name="connsiteY6" fmla="*/ 1700788 h 1700788"/>
              <a:gd name="connsiteX7" fmla="*/ 5148624 w 5999018"/>
              <a:gd name="connsiteY7" fmla="*/ 1700788 h 1700788"/>
              <a:gd name="connsiteX8" fmla="*/ 5999018 w 5999018"/>
              <a:gd name="connsiteY8" fmla="*/ 850394 h 170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9018" h="1700788">
                <a:moveTo>
                  <a:pt x="5148624" y="0"/>
                </a:moveTo>
                <a:lnTo>
                  <a:pt x="3953495" y="0"/>
                </a:lnTo>
                <a:lnTo>
                  <a:pt x="1195129" y="0"/>
                </a:lnTo>
                <a:lnTo>
                  <a:pt x="0" y="0"/>
                </a:lnTo>
                <a:lnTo>
                  <a:pt x="0" y="1700788"/>
                </a:lnTo>
                <a:lnTo>
                  <a:pt x="1195129" y="1700788"/>
                </a:lnTo>
                <a:lnTo>
                  <a:pt x="3953495" y="1700788"/>
                </a:lnTo>
                <a:lnTo>
                  <a:pt x="5148624" y="1700788"/>
                </a:lnTo>
                <a:lnTo>
                  <a:pt x="5999018" y="850394"/>
                </a:lnTo>
                <a:close/>
              </a:path>
            </a:pathLst>
          </a:custGeom>
          <a:gradFill>
            <a:gsLst>
              <a:gs pos="0">
                <a:srgbClr val="B00002"/>
              </a:gs>
              <a:gs pos="100000">
                <a:srgbClr val="E70C12"/>
              </a:gs>
            </a:gsLst>
            <a:lin ang="0" scaled="1"/>
          </a:gradFill>
          <a:ln>
            <a:noFill/>
          </a:ln>
          <a:effectLst>
            <a:outerShdw blurRad="254000" dist="12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1E3F8AB7-8C00-4C61-8852-BBF59C754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" t="430" r="20469" b="4660"/>
          <a:stretch/>
        </p:blipFill>
        <p:spPr>
          <a:xfrm>
            <a:off x="7656071" y="1907819"/>
            <a:ext cx="4535929" cy="300667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A339160-B122-4848-B90B-DC6E64FF2833}"/>
              </a:ext>
            </a:extLst>
          </p:cNvPr>
          <p:cNvSpPr/>
          <p:nvPr userDrawn="1"/>
        </p:nvSpPr>
        <p:spPr>
          <a:xfrm>
            <a:off x="435340" y="1907819"/>
            <a:ext cx="11460595" cy="30106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B1AF638-6634-43EA-A7E2-1063A08F058C}"/>
              </a:ext>
            </a:extLst>
          </p:cNvPr>
          <p:cNvSpPr/>
          <p:nvPr userDrawn="1"/>
        </p:nvSpPr>
        <p:spPr>
          <a:xfrm>
            <a:off x="1416818" y="1601876"/>
            <a:ext cx="1433897" cy="695739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13">
            <a:extLst>
              <a:ext uri="{FF2B5EF4-FFF2-40B4-BE49-F238E27FC236}">
                <a16:creationId xmlns:a16="http://schemas.microsoft.com/office/drawing/2014/main" id="{FD2939DF-60E9-476C-8406-D0F8A026F10A}"/>
              </a:ext>
            </a:extLst>
          </p:cNvPr>
          <p:cNvSpPr/>
          <p:nvPr userDrawn="1"/>
        </p:nvSpPr>
        <p:spPr>
          <a:xfrm>
            <a:off x="0" y="1458771"/>
            <a:ext cx="2864941" cy="981947"/>
          </a:xfrm>
          <a:custGeom>
            <a:avLst/>
            <a:gdLst>
              <a:gd name="connsiteX0" fmla="*/ 0 w 2864941"/>
              <a:gd name="connsiteY0" fmla="*/ 0 h 981947"/>
              <a:gd name="connsiteX1" fmla="*/ 2864941 w 2864941"/>
              <a:gd name="connsiteY1" fmla="*/ 0 h 981947"/>
              <a:gd name="connsiteX2" fmla="*/ 2041802 w 2864941"/>
              <a:gd name="connsiteY2" fmla="*/ 981947 h 981947"/>
              <a:gd name="connsiteX3" fmla="*/ 0 w 2864941"/>
              <a:gd name="connsiteY3" fmla="*/ 981947 h 98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941" h="981947">
                <a:moveTo>
                  <a:pt x="0" y="0"/>
                </a:moveTo>
                <a:lnTo>
                  <a:pt x="2864941" y="0"/>
                </a:lnTo>
                <a:lnTo>
                  <a:pt x="2041802" y="981947"/>
                </a:lnTo>
                <a:lnTo>
                  <a:pt x="0" y="98194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31C6ED1-993B-4160-8C36-2C84FBE1CB40}"/>
              </a:ext>
            </a:extLst>
          </p:cNvPr>
          <p:cNvGrpSpPr/>
          <p:nvPr userDrawn="1"/>
        </p:nvGrpSpPr>
        <p:grpSpPr>
          <a:xfrm>
            <a:off x="9255510" y="4503873"/>
            <a:ext cx="3038061" cy="652026"/>
            <a:chOff x="9013270" y="4438183"/>
            <a:chExt cx="3178730" cy="79513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33DB816-045F-4EB8-AD9A-FF13DCC70D8D}"/>
                </a:ext>
              </a:extLst>
            </p:cNvPr>
            <p:cNvSpPr/>
            <p:nvPr/>
          </p:nvSpPr>
          <p:spPr>
            <a:xfrm>
              <a:off x="9352722" y="4438184"/>
              <a:ext cx="2839278" cy="7951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直角三角形 18">
              <a:extLst>
                <a:ext uri="{FF2B5EF4-FFF2-40B4-BE49-F238E27FC236}">
                  <a16:creationId xmlns:a16="http://schemas.microsoft.com/office/drawing/2014/main" id="{FDDC6BBE-1F39-4ADD-A2F5-E3B7996A25BE}"/>
                </a:ext>
              </a:extLst>
            </p:cNvPr>
            <p:cNvSpPr/>
            <p:nvPr/>
          </p:nvSpPr>
          <p:spPr>
            <a:xfrm flipH="1">
              <a:off x="9013270" y="4438183"/>
              <a:ext cx="339452" cy="643598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EF92620-3ADE-4EB4-A3F5-1DD2626C2A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0116850" y="4573828"/>
            <a:ext cx="1639810" cy="57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2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 29">
            <a:extLst>
              <a:ext uri="{FF2B5EF4-FFF2-40B4-BE49-F238E27FC236}">
                <a16:creationId xmlns:a16="http://schemas.microsoft.com/office/drawing/2014/main" id="{A6656E65-B93A-490F-96D3-85BB408358C6}"/>
              </a:ext>
            </a:extLst>
          </p:cNvPr>
          <p:cNvSpPr/>
          <p:nvPr userDrawn="1"/>
        </p:nvSpPr>
        <p:spPr>
          <a:xfrm>
            <a:off x="599136" y="552449"/>
            <a:ext cx="333375" cy="309995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燕尾形 34">
            <a:extLst>
              <a:ext uri="{FF2B5EF4-FFF2-40B4-BE49-F238E27FC236}">
                <a16:creationId xmlns:a16="http://schemas.microsoft.com/office/drawing/2014/main" id="{6296888D-1F54-428C-A10F-E9D0263E3B6A}"/>
              </a:ext>
            </a:extLst>
          </p:cNvPr>
          <p:cNvSpPr/>
          <p:nvPr userDrawn="1"/>
        </p:nvSpPr>
        <p:spPr>
          <a:xfrm>
            <a:off x="318581" y="552449"/>
            <a:ext cx="337705" cy="309995"/>
          </a:xfrm>
          <a:prstGeom prst="chevron">
            <a:avLst/>
          </a:prstGeom>
          <a:solidFill>
            <a:srgbClr val="B50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E94B1E9-7291-4D1C-8E77-0A33FFD40249}"/>
              </a:ext>
            </a:extLst>
          </p:cNvPr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1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55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2CC9AEF-5532-1343-B8BA-096710F68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/>
          <a:stretch/>
        </p:blipFill>
        <p:spPr>
          <a:xfrm>
            <a:off x="-21324" y="-10510"/>
            <a:ext cx="12234647" cy="618830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21016" y="3962400"/>
            <a:ext cx="12234646" cy="2906110"/>
            <a:chOff x="0" y="3071191"/>
            <a:chExt cx="8388626" cy="2842593"/>
          </a:xfrm>
        </p:grpSpPr>
        <p:sp>
          <p:nvSpPr>
            <p:cNvPr id="7" name="矩形 6"/>
            <p:cNvSpPr/>
            <p:nvPr/>
          </p:nvSpPr>
          <p:spPr>
            <a:xfrm>
              <a:off x="0" y="3071191"/>
              <a:ext cx="8388626" cy="2842593"/>
            </a:xfrm>
            <a:prstGeom prst="rect">
              <a:avLst/>
            </a:prstGeom>
            <a:solidFill>
              <a:srgbClr val="B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97999" y="3171744"/>
              <a:ext cx="7957602" cy="2491675"/>
              <a:chOff x="2847632" y="2293022"/>
              <a:chExt cx="7412103" cy="249167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847632" y="2466802"/>
                <a:ext cx="1326583" cy="2317895"/>
              </a:xfrm>
              <a:prstGeom prst="rect">
                <a:avLst/>
              </a:prstGeom>
              <a:noFill/>
              <a:ln w="539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320050" y="2871905"/>
                <a:ext cx="6939685" cy="1073493"/>
              </a:xfrm>
              <a:prstGeom prst="rect">
                <a:avLst/>
              </a:prstGeom>
              <a:solidFill>
                <a:srgbClr val="BA0000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Rockwell" panose="02060603020205020403" pitchFamily="18" charset="0"/>
                    <a:ea typeface="微软雅黑" panose="020B0503020204020204" pitchFamily="34" charset="-122"/>
                    <a:cs typeface="Didot" panose="02000503000000020003" pitchFamily="2" charset="-79"/>
                  </a:rPr>
                  <a:t>Training Networks in Null Space of Feature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Rockwell" panose="02060603020205020403" pitchFamily="18" charset="0"/>
                    <a:ea typeface="微软雅黑" panose="020B0503020204020204" pitchFamily="34" charset="-122"/>
                    <a:cs typeface="Didot" panose="02000503000000020003" pitchFamily="2" charset="-79"/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Rockwell" panose="02060603020205020403" pitchFamily="18" charset="0"/>
                    <a:ea typeface="微软雅黑" panose="020B0503020204020204" pitchFamily="34" charset="-122"/>
                    <a:cs typeface="Didot" panose="02000503000000020003" pitchFamily="2" charset="-79"/>
                  </a:rPr>
                  <a:t>Covariance for Continual Learning </a:t>
                </a:r>
                <a:endParaRPr lang="zh-CN" altLang="en-US" sz="2800" b="1" dirty="0">
                  <a:solidFill>
                    <a:schemeClr val="bg1"/>
                  </a:solidFill>
                  <a:latin typeface="Rockwell" panose="02060603020205020403" pitchFamily="18" charset="0"/>
                  <a:ea typeface="微软雅黑" panose="020B0503020204020204" pitchFamily="34" charset="-122"/>
                  <a:cs typeface="Didot" panose="02000503000000020003" pitchFamily="2" charset="-79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3127501" y="2293022"/>
                <a:ext cx="729185" cy="360000"/>
                <a:chOff x="718951" y="1155024"/>
                <a:chExt cx="729185" cy="360000"/>
              </a:xfrm>
            </p:grpSpPr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1088136" y="1335024"/>
                  <a:ext cx="36000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718951" y="1155024"/>
                  <a:ext cx="0" cy="36000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8" name="直接连接符 17"/>
          <p:cNvCxnSpPr/>
          <p:nvPr/>
        </p:nvCxnSpPr>
        <p:spPr>
          <a:xfrm flipH="1" flipV="1">
            <a:off x="256507" y="6335028"/>
            <a:ext cx="60590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04442E91-7110-7E49-BF08-E7B62154B53C}"/>
              </a:ext>
            </a:extLst>
          </p:cNvPr>
          <p:cNvSpPr txBox="1"/>
          <p:nvPr/>
        </p:nvSpPr>
        <p:spPr>
          <a:xfrm>
            <a:off x="6732321" y="5857437"/>
            <a:ext cx="529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err="1">
                <a:solidFill>
                  <a:schemeClr val="bg1"/>
                </a:solidFill>
                <a:latin typeface="Avenir Book" panose="02000503020000020003" pitchFamily="2" charset="0"/>
                <a:ea typeface="Ayuthaya" pitchFamily="2" charset="-34"/>
                <a:cs typeface="Ayuthaya" pitchFamily="2" charset="-34"/>
              </a:rPr>
              <a:t>Shipeng</a:t>
            </a:r>
            <a:r>
              <a:rPr lang="en-US" altLang="zh-CN" sz="1400" b="1" dirty="0">
                <a:solidFill>
                  <a:schemeClr val="bg1"/>
                </a:solidFill>
                <a:latin typeface="Avenir Book" panose="02000503020000020003" pitchFamily="2" charset="0"/>
                <a:ea typeface="Ayuthaya" pitchFamily="2" charset="-34"/>
                <a:cs typeface="Ayuthaya" pitchFamily="2" charset="-34"/>
              </a:rPr>
              <a:t> Wang, </a:t>
            </a:r>
            <a:r>
              <a:rPr lang="en-US" altLang="zh-CN" sz="1400" b="1" dirty="0" err="1">
                <a:solidFill>
                  <a:schemeClr val="bg1"/>
                </a:solidFill>
                <a:latin typeface="Avenir Book" panose="02000503020000020003" pitchFamily="2" charset="0"/>
                <a:ea typeface="Ayuthaya" pitchFamily="2" charset="-34"/>
                <a:cs typeface="Ayuthaya" pitchFamily="2" charset="-34"/>
              </a:rPr>
              <a:t>Xiaorong</a:t>
            </a:r>
            <a:r>
              <a:rPr lang="en-US" altLang="zh-CN" sz="1400" b="1" dirty="0">
                <a:solidFill>
                  <a:schemeClr val="bg1"/>
                </a:solidFill>
                <a:latin typeface="Avenir Book" panose="02000503020000020003" pitchFamily="2" charset="0"/>
                <a:ea typeface="Ayuthaya" pitchFamily="2" charset="-34"/>
                <a:cs typeface="Ayuthaya" pitchFamily="2" charset="-34"/>
              </a:rPr>
              <a:t> Li, Jian Sun, </a:t>
            </a:r>
            <a:r>
              <a:rPr lang="en-US" altLang="zh-CN" sz="1400" b="1" dirty="0" err="1">
                <a:solidFill>
                  <a:schemeClr val="bg1"/>
                </a:solidFill>
                <a:latin typeface="Avenir Book" panose="02000503020000020003" pitchFamily="2" charset="0"/>
                <a:ea typeface="Ayuthaya" pitchFamily="2" charset="-34"/>
                <a:cs typeface="Ayuthaya" pitchFamily="2" charset="-34"/>
              </a:rPr>
              <a:t>Zongben</a:t>
            </a:r>
            <a:r>
              <a:rPr lang="en-US" altLang="zh-CN" sz="1400" b="1" dirty="0">
                <a:solidFill>
                  <a:schemeClr val="bg1"/>
                </a:solidFill>
                <a:latin typeface="Avenir Book" panose="02000503020000020003" pitchFamily="2" charset="0"/>
                <a:ea typeface="Ayuthaya" pitchFamily="2" charset="-34"/>
                <a:cs typeface="Ayuthaya" pitchFamily="2" charset="-34"/>
              </a:rPr>
              <a:t> Xu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venir Book" panose="02000503020000020003" pitchFamily="2" charset="0"/>
                <a:ea typeface="Ayuthaya" pitchFamily="2" charset="-34"/>
                <a:cs typeface="Ayuthaya" pitchFamily="2" charset="-34"/>
              </a:rPr>
              <a:t>Xi’an </a:t>
            </a:r>
            <a:r>
              <a:rPr lang="en-US" altLang="zh-CN" sz="1400" b="1" dirty="0" err="1">
                <a:solidFill>
                  <a:schemeClr val="bg1"/>
                </a:solidFill>
                <a:latin typeface="Avenir Book" panose="02000503020000020003" pitchFamily="2" charset="0"/>
                <a:ea typeface="Ayuthaya" pitchFamily="2" charset="-34"/>
                <a:cs typeface="Ayuthaya" pitchFamily="2" charset="-34"/>
              </a:rPr>
              <a:t>Jiaotong</a:t>
            </a:r>
            <a:r>
              <a:rPr lang="en-US" altLang="zh-CN" sz="1400" b="1" dirty="0">
                <a:solidFill>
                  <a:schemeClr val="bg1"/>
                </a:solidFill>
                <a:latin typeface="Avenir Book" panose="02000503020000020003" pitchFamily="2" charset="0"/>
                <a:ea typeface="Ayuthaya" pitchFamily="2" charset="-34"/>
                <a:cs typeface="Ayuthaya" pitchFamily="2" charset="-34"/>
              </a:rPr>
              <a:t> University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venir Book" panose="02000503020000020003" pitchFamily="2" charset="0"/>
                <a:ea typeface="Ayuthaya" pitchFamily="2" charset="-34"/>
                <a:cs typeface="Ayuthaya" pitchFamily="2" charset="-34"/>
              </a:rPr>
              <a:t>June 2021</a:t>
            </a:r>
            <a:endParaRPr lang="zh-CN" altLang="en-US" sz="1400" b="1" dirty="0">
              <a:solidFill>
                <a:schemeClr val="bg1"/>
              </a:solidFill>
              <a:latin typeface="Avenir Book" panose="02000503020000020003" pitchFamily="2" charset="0"/>
              <a:ea typeface="微软雅黑" panose="020B0503020204020204" pitchFamily="34" charset="-122"/>
              <a:cs typeface="Ayuthaya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012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ECA2491-30AF-5846-B88D-A7E3BEE750F9}"/>
              </a:ext>
            </a:extLst>
          </p:cNvPr>
          <p:cNvSpPr/>
          <p:nvPr/>
        </p:nvSpPr>
        <p:spPr>
          <a:xfrm>
            <a:off x="960131" y="359049"/>
            <a:ext cx="10115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Theoretical condition for continual learning</a:t>
            </a:r>
            <a:endParaRPr lang="zh-CN" altLang="en-US" sz="3600" b="1" kern="0" dirty="0">
              <a:solidFill>
                <a:prstClr val="black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8A2B8AF-B855-3D46-A246-1F5AFF2C7487}"/>
                  </a:ext>
                </a:extLst>
              </p:cNvPr>
              <p:cNvSpPr txBox="1"/>
              <p:nvPr/>
            </p:nvSpPr>
            <p:spPr>
              <a:xfrm>
                <a:off x="569549" y="1104648"/>
                <a:ext cx="7752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latin typeface="Avenir Book" panose="02000503020000020003" pitchFamily="2" charset="0"/>
                  </a:rPr>
                  <a:t>For training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zh-CN" dirty="0">
                    <a:latin typeface="Avenir Book" panose="02000503020000020003" pitchFamily="2" charset="0"/>
                  </a:rPr>
                  <a:t>-layer fully connected network on multiple tasks sequentially </a:t>
                </a:r>
                <a:endParaRPr kumimoji="1" lang="zh-CN" altLang="en-US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8A2B8AF-B855-3D46-A246-1F5AFF2C7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9" y="1104648"/>
                <a:ext cx="7752379" cy="369332"/>
              </a:xfrm>
              <a:prstGeom prst="rect">
                <a:avLst/>
              </a:prstGeom>
              <a:blipFill>
                <a:blip r:embed="rId2"/>
                <a:stretch>
                  <a:fillRect l="-654" t="-6452" r="-490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8F42E2B-52FF-3F49-9D20-4E52E0B80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2" y="1645586"/>
            <a:ext cx="6682922" cy="222284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82BC654-2F80-F54C-AE28-120D640DB862}"/>
              </a:ext>
            </a:extLst>
          </p:cNvPr>
          <p:cNvGrpSpPr/>
          <p:nvPr/>
        </p:nvGrpSpPr>
        <p:grpSpPr>
          <a:xfrm>
            <a:off x="8321928" y="2128348"/>
            <a:ext cx="3695883" cy="1344287"/>
            <a:chOff x="1224460" y="4636950"/>
            <a:chExt cx="3695883" cy="13442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FE7316C-CA5F-B14C-A7E5-D32BD3D59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4460" y="4636950"/>
              <a:ext cx="3249568" cy="37598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96EDD57-3D93-E445-9006-39F7F81C00A0}"/>
                    </a:ext>
                  </a:extLst>
                </p:cNvPr>
                <p:cNvSpPr txBox="1"/>
                <p:nvPr/>
              </p:nvSpPr>
              <p:spPr>
                <a:xfrm>
                  <a:off x="1224460" y="5057907"/>
                  <a:ext cx="369588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dirty="0">
                      <a:latin typeface="Avenir Book" panose="02000503020000020003" pitchFamily="2" charset="0"/>
                    </a:rPr>
                    <a:t>is the concatenation of input feature of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kumimoji="1" lang="en-US" altLang="zh-CN" dirty="0">
                      <a:latin typeface="Avenir Book" panose="02000503020000020003" pitchFamily="2" charset="0"/>
                    </a:rPr>
                    <a:t>-layer on data from previous task</a:t>
                  </a:r>
                  <a:r>
                    <a:rPr kumimoji="1" lang="en-US" altLang="zh-CN" dirty="0"/>
                    <a:t>s </a:t>
                  </a:r>
                  <a:endParaRPr kumimoji="1" lang="zh-CN" altLang="en-US" dirty="0"/>
                </a:p>
              </p:txBody>
            </p:sp>
          </mc:Choice>
          <mc:Fallback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96EDD57-3D93-E445-9006-39F7F81C00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4460" y="5057907"/>
                  <a:ext cx="3695883" cy="923330"/>
                </a:xfrm>
                <a:prstGeom prst="rect">
                  <a:avLst/>
                </a:prstGeom>
                <a:blipFill>
                  <a:blip r:embed="rId5"/>
                  <a:stretch>
                    <a:fillRect l="-1370" t="-2703" b="-94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AEE019C-F2C7-0049-821A-2552D1C086D1}"/>
              </a:ext>
            </a:extLst>
          </p:cNvPr>
          <p:cNvSpPr/>
          <p:nvPr/>
        </p:nvSpPr>
        <p:spPr>
          <a:xfrm>
            <a:off x="8194753" y="2029080"/>
            <a:ext cx="3466012" cy="144355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034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ECA2491-30AF-5846-B88D-A7E3BEE750F9}"/>
              </a:ext>
            </a:extLst>
          </p:cNvPr>
          <p:cNvSpPr/>
          <p:nvPr/>
        </p:nvSpPr>
        <p:spPr>
          <a:xfrm>
            <a:off x="960131" y="359049"/>
            <a:ext cx="10115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Theoretical condition for continual learning</a:t>
            </a:r>
            <a:endParaRPr lang="zh-CN" altLang="en-US" sz="3600" b="1" kern="0" dirty="0">
              <a:solidFill>
                <a:prstClr val="black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8A2B8AF-B855-3D46-A246-1F5AFF2C7487}"/>
                  </a:ext>
                </a:extLst>
              </p:cNvPr>
              <p:cNvSpPr txBox="1"/>
              <p:nvPr/>
            </p:nvSpPr>
            <p:spPr>
              <a:xfrm>
                <a:off x="569549" y="1104648"/>
                <a:ext cx="7752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latin typeface="Avenir Book" panose="02000503020000020003" pitchFamily="2" charset="0"/>
                  </a:rPr>
                  <a:t>For training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zh-CN" dirty="0">
                    <a:latin typeface="Avenir Book" panose="02000503020000020003" pitchFamily="2" charset="0"/>
                  </a:rPr>
                  <a:t>-layer fully connected network on multiple tasks sequentially </a:t>
                </a:r>
                <a:endParaRPr kumimoji="1" lang="zh-CN" altLang="en-US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8A2B8AF-B855-3D46-A246-1F5AFF2C7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9" y="1104648"/>
                <a:ext cx="7752379" cy="369332"/>
              </a:xfrm>
              <a:prstGeom prst="rect">
                <a:avLst/>
              </a:prstGeom>
              <a:blipFill>
                <a:blip r:embed="rId2"/>
                <a:stretch>
                  <a:fillRect l="-654" t="-6452" r="-490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8F42E2B-52FF-3F49-9D20-4E52E0B80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2" y="1645586"/>
            <a:ext cx="6682922" cy="222284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82BC654-2F80-F54C-AE28-120D640DB862}"/>
              </a:ext>
            </a:extLst>
          </p:cNvPr>
          <p:cNvGrpSpPr/>
          <p:nvPr/>
        </p:nvGrpSpPr>
        <p:grpSpPr>
          <a:xfrm>
            <a:off x="8321928" y="2128348"/>
            <a:ext cx="3695883" cy="1344287"/>
            <a:chOff x="1224460" y="4636950"/>
            <a:chExt cx="3695883" cy="13442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FE7316C-CA5F-B14C-A7E5-D32BD3D59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4460" y="4636950"/>
              <a:ext cx="3249568" cy="37598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96EDD57-3D93-E445-9006-39F7F81C00A0}"/>
                    </a:ext>
                  </a:extLst>
                </p:cNvPr>
                <p:cNvSpPr txBox="1"/>
                <p:nvPr/>
              </p:nvSpPr>
              <p:spPr>
                <a:xfrm>
                  <a:off x="1224460" y="5057907"/>
                  <a:ext cx="369588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dirty="0">
                      <a:latin typeface="Avenir Book" panose="02000503020000020003" pitchFamily="2" charset="0"/>
                    </a:rPr>
                    <a:t>is the concatenation of input feature of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kumimoji="1" lang="en-US" altLang="zh-CN" dirty="0">
                      <a:latin typeface="Avenir Book" panose="02000503020000020003" pitchFamily="2" charset="0"/>
                    </a:rPr>
                    <a:t>-layer on data from previous task</a:t>
                  </a:r>
                  <a:r>
                    <a:rPr kumimoji="1" lang="en-US" altLang="zh-CN" dirty="0"/>
                    <a:t>s </a:t>
                  </a:r>
                  <a:endParaRPr kumimoji="1" lang="zh-CN" altLang="en-US" dirty="0"/>
                </a:p>
              </p:txBody>
            </p:sp>
          </mc:Choice>
          <mc:Fallback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96EDD57-3D93-E445-9006-39F7F81C00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4460" y="5057907"/>
                  <a:ext cx="3695883" cy="923330"/>
                </a:xfrm>
                <a:prstGeom prst="rect">
                  <a:avLst/>
                </a:prstGeom>
                <a:blipFill>
                  <a:blip r:embed="rId5"/>
                  <a:stretch>
                    <a:fillRect l="-1370" t="-2703" b="-94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AEE019C-F2C7-0049-821A-2552D1C086D1}"/>
              </a:ext>
            </a:extLst>
          </p:cNvPr>
          <p:cNvSpPr/>
          <p:nvPr/>
        </p:nvSpPr>
        <p:spPr>
          <a:xfrm>
            <a:off x="8194753" y="2029080"/>
            <a:ext cx="3466012" cy="144355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下箭头标注 8">
            <a:extLst>
              <a:ext uri="{FF2B5EF4-FFF2-40B4-BE49-F238E27FC236}">
                <a16:creationId xmlns:a16="http://schemas.microsoft.com/office/drawing/2014/main" id="{A88B526D-80A5-0C41-A1A8-EAA45D2BDA08}"/>
              </a:ext>
            </a:extLst>
          </p:cNvPr>
          <p:cNvSpPr/>
          <p:nvPr/>
        </p:nvSpPr>
        <p:spPr>
          <a:xfrm>
            <a:off x="644425" y="1645587"/>
            <a:ext cx="11207932" cy="3057038"/>
          </a:xfrm>
          <a:prstGeom prst="downArrowCallout">
            <a:avLst>
              <a:gd name="adj1" fmla="val 6612"/>
              <a:gd name="adj2" fmla="val 8565"/>
              <a:gd name="adj3" fmla="val 15527"/>
              <a:gd name="adj4" fmla="val 726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EFBB6C2-DCB8-3747-A9FF-4847DBA41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7805" y="4767057"/>
            <a:ext cx="6498590" cy="19318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780CD9-1CD1-9F4A-9743-201CF9D0D6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4866" y="4119721"/>
            <a:ext cx="3000016" cy="40108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CBB7C18-6CAB-B64E-9CD5-93C24B27E0EB}"/>
              </a:ext>
            </a:extLst>
          </p:cNvPr>
          <p:cNvSpPr txBox="1"/>
          <p:nvPr/>
        </p:nvSpPr>
        <p:spPr>
          <a:xfrm>
            <a:off x="9927759" y="5222850"/>
            <a:ext cx="2037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venir Book" panose="02000503020000020003" pitchFamily="2" charset="0"/>
              </a:rPr>
              <a:t>No need to store data/feature from previous tasks</a:t>
            </a:r>
            <a:r>
              <a:rPr kumimoji="1" lang="en-US" altLang="zh-CN" dirty="0"/>
              <a:t>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880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A08A92C-5944-164A-B310-2F7DE8924279}"/>
              </a:ext>
            </a:extLst>
          </p:cNvPr>
          <p:cNvSpPr/>
          <p:nvPr/>
        </p:nvSpPr>
        <p:spPr>
          <a:xfrm>
            <a:off x="960131" y="359049"/>
            <a:ext cx="5008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Pipeline of algorithm</a:t>
            </a:r>
            <a:endParaRPr lang="zh-CN" altLang="en-US" sz="3600" b="1" kern="0" dirty="0">
              <a:solidFill>
                <a:prstClr val="black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324700-623B-714D-B151-A31FE88A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138" y="1248778"/>
            <a:ext cx="7029548" cy="52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2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A08A92C-5944-164A-B310-2F7DE8924279}"/>
              </a:ext>
            </a:extLst>
          </p:cNvPr>
          <p:cNvSpPr/>
          <p:nvPr/>
        </p:nvSpPr>
        <p:spPr>
          <a:xfrm>
            <a:off x="960131" y="359049"/>
            <a:ext cx="5008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Pipeline of algorithm</a:t>
            </a:r>
            <a:endParaRPr lang="zh-CN" altLang="en-US" sz="3600" b="1" kern="0" dirty="0">
              <a:solidFill>
                <a:prstClr val="black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324700-623B-714D-B151-A31FE88A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825" y="1538556"/>
            <a:ext cx="7029548" cy="525017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BF299B8-4567-C748-8159-55754F59257C}"/>
              </a:ext>
            </a:extLst>
          </p:cNvPr>
          <p:cNvSpPr txBox="1"/>
          <p:nvPr/>
        </p:nvSpPr>
        <p:spPr>
          <a:xfrm>
            <a:off x="809897" y="3697877"/>
            <a:ext cx="261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1️⃣ </a:t>
            </a:r>
            <a:r>
              <a:rPr kumimoji="1" lang="en-US" altLang="zh-CN" dirty="0">
                <a:latin typeface="Rockwell Condensed" panose="02060603050405020104" pitchFamily="18" charset="0"/>
              </a:rPr>
              <a:t>Incrementally update uncentered covariance</a:t>
            </a:r>
            <a:endParaRPr kumimoji="1" lang="zh-CN" altLang="en-US" dirty="0">
              <a:latin typeface="Rockwell Condensed" panose="020606030504050201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8F0E12-F0A8-154C-BABA-BE8568FA7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49" y="4549458"/>
            <a:ext cx="3027817" cy="5230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10B5C6B-DA88-964A-AF68-55FCC586ACAD}"/>
              </a:ext>
            </a:extLst>
          </p:cNvPr>
          <p:cNvSpPr txBox="1"/>
          <p:nvPr/>
        </p:nvSpPr>
        <p:spPr>
          <a:xfrm>
            <a:off x="809897" y="5072503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venir Book" panose="02000503020000020003" pitchFamily="2" charset="0"/>
              </a:rPr>
              <a:t>with</a:t>
            </a:r>
            <a:endParaRPr kumimoji="1" lang="zh-CN" altLang="en-US" dirty="0">
              <a:latin typeface="Avenir Book" panose="02000503020000020003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980333-6F5D-A749-BC1A-0389C2242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719" y="5483003"/>
            <a:ext cx="2565173" cy="3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0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A08A92C-5944-164A-B310-2F7DE8924279}"/>
              </a:ext>
            </a:extLst>
          </p:cNvPr>
          <p:cNvSpPr/>
          <p:nvPr/>
        </p:nvSpPr>
        <p:spPr>
          <a:xfrm>
            <a:off x="960131" y="359049"/>
            <a:ext cx="5008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Pipeline of algorithm</a:t>
            </a:r>
            <a:endParaRPr lang="zh-CN" altLang="en-US" sz="3600" b="1" kern="0" dirty="0">
              <a:solidFill>
                <a:prstClr val="black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324700-623B-714D-B151-A31FE88A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78" y="1400053"/>
            <a:ext cx="7029548" cy="525017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BF299B8-4567-C748-8159-55754F59257C}"/>
              </a:ext>
            </a:extLst>
          </p:cNvPr>
          <p:cNvSpPr txBox="1"/>
          <p:nvPr/>
        </p:nvSpPr>
        <p:spPr>
          <a:xfrm>
            <a:off x="261258" y="4025140"/>
            <a:ext cx="202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1️⃣ </a:t>
            </a:r>
            <a:r>
              <a:rPr kumimoji="1" lang="en-US" altLang="zh-CN" dirty="0">
                <a:latin typeface="Rockwell Condensed" panose="02060603050405020104" pitchFamily="18" charset="0"/>
              </a:rPr>
              <a:t>Incrementally update uncentered covariance</a:t>
            </a:r>
            <a:endParaRPr kumimoji="1" lang="zh-CN" altLang="en-US" dirty="0">
              <a:latin typeface="Rockwell Condensed" panose="020606030504050201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1DC979-EE97-F042-B5B7-361C0ABE8C8E}"/>
              </a:ext>
            </a:extLst>
          </p:cNvPr>
          <p:cNvSpPr txBox="1"/>
          <p:nvPr/>
        </p:nvSpPr>
        <p:spPr>
          <a:xfrm>
            <a:off x="9222372" y="4815835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Rockwell Condensed" panose="02060603050405020104" pitchFamily="18" charset="0"/>
              </a:rPr>
              <a:t>2️⃣ Approx. null space via SVD.</a:t>
            </a:r>
            <a:endParaRPr kumimoji="1" lang="zh-CN" altLang="en-US" dirty="0">
              <a:latin typeface="Rockwell Condensed" panose="020606030504050201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A1BE7EA-3FDA-F746-A3C6-10729B179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224" y="5334988"/>
            <a:ext cx="2442388" cy="3326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0DF82EE-E75B-504B-B43D-F5F97C453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372" y="5894702"/>
            <a:ext cx="1310610" cy="2888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A55E37C-3F77-AA47-86FB-0C614966C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5382" y="5805394"/>
            <a:ext cx="1310610" cy="4674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95640FA-2995-274C-9F54-3ABCD97DFBB4}"/>
                  </a:ext>
                </a:extLst>
              </p:cNvPr>
              <p:cNvSpPr txBox="1"/>
              <p:nvPr/>
            </p:nvSpPr>
            <p:spPr>
              <a:xfrm>
                <a:off x="9099826" y="6382994"/>
                <a:ext cx="3036537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𝒳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</a:rPr>
                  <a:t>=range space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95640FA-2995-274C-9F54-3ABCD97DF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826" y="6382994"/>
                <a:ext cx="3036537" cy="404983"/>
              </a:xfrm>
              <a:prstGeom prst="rect">
                <a:avLst/>
              </a:prstGeom>
              <a:blipFill>
                <a:blip r:embed="rId6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92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A08A92C-5944-164A-B310-2F7DE8924279}"/>
              </a:ext>
            </a:extLst>
          </p:cNvPr>
          <p:cNvSpPr/>
          <p:nvPr/>
        </p:nvSpPr>
        <p:spPr>
          <a:xfrm>
            <a:off x="960131" y="359049"/>
            <a:ext cx="5008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Pipeline of algorithm</a:t>
            </a:r>
            <a:endParaRPr lang="zh-CN" altLang="en-US" sz="3600" b="1" kern="0" dirty="0">
              <a:solidFill>
                <a:prstClr val="black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324700-623B-714D-B151-A31FE88A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78" y="1400053"/>
            <a:ext cx="7029548" cy="525017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BF299B8-4567-C748-8159-55754F59257C}"/>
              </a:ext>
            </a:extLst>
          </p:cNvPr>
          <p:cNvSpPr txBox="1"/>
          <p:nvPr/>
        </p:nvSpPr>
        <p:spPr>
          <a:xfrm>
            <a:off x="261258" y="4025140"/>
            <a:ext cx="202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1️⃣ </a:t>
            </a:r>
            <a:r>
              <a:rPr kumimoji="1" lang="en-US" altLang="zh-CN" dirty="0">
                <a:latin typeface="Rockwell Condensed" panose="02060603050405020104" pitchFamily="18" charset="0"/>
              </a:rPr>
              <a:t>Incrementally update uncentered covariance</a:t>
            </a:r>
            <a:endParaRPr kumimoji="1" lang="zh-CN" altLang="en-US" dirty="0">
              <a:latin typeface="Rockwell Condensed" panose="020606030504050201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1DC979-EE97-F042-B5B7-361C0ABE8C8E}"/>
              </a:ext>
            </a:extLst>
          </p:cNvPr>
          <p:cNvSpPr txBox="1"/>
          <p:nvPr/>
        </p:nvSpPr>
        <p:spPr>
          <a:xfrm>
            <a:off x="9265009" y="5364475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Rockwell Condensed" panose="02060603050405020104" pitchFamily="18" charset="0"/>
              </a:rPr>
              <a:t>2️⃣ Approx. null space via SVD.</a:t>
            </a:r>
            <a:endParaRPr kumimoji="1" lang="zh-CN" altLang="en-US" dirty="0">
              <a:latin typeface="Rockwell Condensed" panose="020606030504050201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B2ECB0-19FA-AD49-AEC1-5737EB4013E1}"/>
              </a:ext>
            </a:extLst>
          </p:cNvPr>
          <p:cNvSpPr txBox="1"/>
          <p:nvPr/>
        </p:nvSpPr>
        <p:spPr>
          <a:xfrm>
            <a:off x="9222372" y="3309257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3️⃣ </a:t>
            </a:r>
            <a:r>
              <a:rPr kumimoji="1" lang="en-US" altLang="zh-CN" dirty="0">
                <a:latin typeface="Rockwell Condensed" panose="02060603050405020104" pitchFamily="18" charset="0"/>
              </a:rPr>
              <a:t>Projection</a:t>
            </a:r>
            <a:endParaRPr kumimoji="1" lang="zh-CN" altLang="en-US" dirty="0">
              <a:latin typeface="Rockwell Condensed" panose="020606030504050201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D6DF24C-6777-0443-80CB-EE5CA8B8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677" y="4175966"/>
            <a:ext cx="2133600" cy="39223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AA6D59C-B8D0-FE40-832E-E73C76B45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090" y="3714816"/>
            <a:ext cx="2784273" cy="3185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C5045D9-5963-4542-9A36-DFBC6017F483}"/>
              </a:ext>
            </a:extLst>
          </p:cNvPr>
          <p:cNvSpPr txBox="1"/>
          <p:nvPr/>
        </p:nvSpPr>
        <p:spPr>
          <a:xfrm>
            <a:off x="9265009" y="4187418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venir Book" panose="02000503020000020003" pitchFamily="2" charset="0"/>
              </a:rPr>
              <a:t>with</a:t>
            </a:r>
            <a:endParaRPr kumimoji="1" lang="zh-CN" alt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A08A92C-5944-164A-B310-2F7DE8924279}"/>
              </a:ext>
            </a:extLst>
          </p:cNvPr>
          <p:cNvSpPr/>
          <p:nvPr/>
        </p:nvSpPr>
        <p:spPr>
          <a:xfrm>
            <a:off x="960131" y="359049"/>
            <a:ext cx="5008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Pipeline of algorithm</a:t>
            </a:r>
            <a:endParaRPr lang="zh-CN" altLang="en-US" sz="3600" b="1" kern="0" dirty="0">
              <a:solidFill>
                <a:prstClr val="black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324700-623B-714D-B151-A31FE88A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78" y="1400053"/>
            <a:ext cx="7029548" cy="525017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BF299B8-4567-C748-8159-55754F59257C}"/>
              </a:ext>
            </a:extLst>
          </p:cNvPr>
          <p:cNvSpPr txBox="1"/>
          <p:nvPr/>
        </p:nvSpPr>
        <p:spPr>
          <a:xfrm>
            <a:off x="261258" y="4025140"/>
            <a:ext cx="202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1️⃣ </a:t>
            </a:r>
            <a:r>
              <a:rPr kumimoji="1" lang="en-US" altLang="zh-CN" dirty="0">
                <a:latin typeface="Rockwell Condensed" panose="02060603050405020104" pitchFamily="18" charset="0"/>
              </a:rPr>
              <a:t>Incrementally update uncentered covariance</a:t>
            </a:r>
            <a:endParaRPr kumimoji="1" lang="zh-CN" altLang="en-US" dirty="0">
              <a:latin typeface="Rockwell Condensed" panose="020606030504050201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1DC979-EE97-F042-B5B7-361C0ABE8C8E}"/>
              </a:ext>
            </a:extLst>
          </p:cNvPr>
          <p:cNvSpPr txBox="1"/>
          <p:nvPr/>
        </p:nvSpPr>
        <p:spPr>
          <a:xfrm>
            <a:off x="9222372" y="5451560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Rockwell Condensed" panose="02060603050405020104" pitchFamily="18" charset="0"/>
              </a:rPr>
              <a:t>2️⃣ Approx. null space via SVD.</a:t>
            </a:r>
            <a:endParaRPr kumimoji="1" lang="zh-CN" altLang="en-US" dirty="0">
              <a:latin typeface="Rockwell Condensed" panose="020606030504050201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B2ECB0-19FA-AD49-AEC1-5737EB4013E1}"/>
              </a:ext>
            </a:extLst>
          </p:cNvPr>
          <p:cNvSpPr txBox="1"/>
          <p:nvPr/>
        </p:nvSpPr>
        <p:spPr>
          <a:xfrm>
            <a:off x="9222372" y="371856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3️⃣ </a:t>
            </a:r>
            <a:r>
              <a:rPr kumimoji="1" lang="en-US" altLang="zh-CN" dirty="0">
                <a:latin typeface="Rockwell Condensed" panose="02060603050405020104" pitchFamily="18" charset="0"/>
              </a:rPr>
              <a:t>Projection</a:t>
            </a:r>
            <a:endParaRPr kumimoji="1" lang="zh-CN" altLang="en-US" dirty="0">
              <a:latin typeface="Rockwell Condensed" panose="020606030504050201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2658413-B19D-6D42-B863-EE2EB81A654B}"/>
              </a:ext>
            </a:extLst>
          </p:cNvPr>
          <p:cNvSpPr txBox="1"/>
          <p:nvPr/>
        </p:nvSpPr>
        <p:spPr>
          <a:xfrm>
            <a:off x="9260007" y="1565833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venir Book" panose="02000503020000020003" pitchFamily="2" charset="0"/>
              </a:rPr>
              <a:t>It can be verified that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348E1ED-F717-F945-8EFF-1B1798FD9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915" y="2070762"/>
            <a:ext cx="1854931" cy="2841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B6671A-51F0-904F-9448-8CCB7BD1428D}"/>
                  </a:ext>
                </a:extLst>
              </p:cNvPr>
              <p:cNvSpPr txBox="1"/>
              <p:nvPr/>
            </p:nvSpPr>
            <p:spPr>
              <a:xfrm>
                <a:off x="9260007" y="2616999"/>
                <a:ext cx="2850745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Avenir Book" panose="02000503020000020003" pitchFamily="2" charset="0"/>
                  </a:rPr>
                  <a:t>i.e.,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latin typeface="Avenir Book" panose="02000503020000020003" pitchFamily="2" charset="0"/>
                  </a:rPr>
                  <a:t>is the descent direction on current task</a:t>
                </a:r>
                <a:endParaRPr kumimoji="1" lang="zh-CN" altLang="en-US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B6671A-51F0-904F-9448-8CCB7BD1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007" y="2616999"/>
                <a:ext cx="2850745" cy="658514"/>
              </a:xfrm>
              <a:prstGeom prst="rect">
                <a:avLst/>
              </a:prstGeom>
              <a:blipFill>
                <a:blip r:embed="rId4"/>
                <a:stretch>
                  <a:fillRect l="-1778" t="-1887" r="-1778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圆角矩形 16">
            <a:extLst>
              <a:ext uri="{FF2B5EF4-FFF2-40B4-BE49-F238E27FC236}">
                <a16:creationId xmlns:a16="http://schemas.microsoft.com/office/drawing/2014/main" id="{A7642971-3D2E-2E4C-A492-93D853CE8C7D}"/>
              </a:ext>
            </a:extLst>
          </p:cNvPr>
          <p:cNvSpPr/>
          <p:nvPr/>
        </p:nvSpPr>
        <p:spPr>
          <a:xfrm>
            <a:off x="9250482" y="1476375"/>
            <a:ext cx="2751018" cy="19431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959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D7FEEA7-44E4-4AD5-83CC-D2A6BA71B812}"/>
              </a:ext>
            </a:extLst>
          </p:cNvPr>
          <p:cNvSpPr/>
          <p:nvPr/>
        </p:nvSpPr>
        <p:spPr>
          <a:xfrm>
            <a:off x="324969" y="1723998"/>
            <a:ext cx="17619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000" b="1" dirty="0">
                <a:solidFill>
                  <a:prstClr val="white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PART 03</a:t>
            </a:r>
            <a:endParaRPr lang="zh-CN" altLang="en-US" sz="3000" b="1" dirty="0">
              <a:solidFill>
                <a:prstClr val="white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2EDC6E1-2D88-4BC5-8C0D-0C7B872AB199}"/>
              </a:ext>
            </a:extLst>
          </p:cNvPr>
          <p:cNvSpPr/>
          <p:nvPr/>
        </p:nvSpPr>
        <p:spPr>
          <a:xfrm>
            <a:off x="4225808" y="2661613"/>
            <a:ext cx="420660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en-US" altLang="zh-CN" sz="5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panose="02060603020205020403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Experiments</a:t>
            </a:r>
            <a:endParaRPr lang="zh-CN" altLang="en-US" sz="5000" b="1" kern="0" dirty="0">
              <a:solidFill>
                <a:schemeClr val="tx1">
                  <a:lumMod val="95000"/>
                  <a:lumOff val="5000"/>
                </a:schemeClr>
              </a:solidFill>
              <a:latin typeface="Rockwell" panose="02060603020205020403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CF8CA43-45E7-4FF4-96FF-979A55247053}"/>
              </a:ext>
            </a:extLst>
          </p:cNvPr>
          <p:cNvSpPr/>
          <p:nvPr/>
        </p:nvSpPr>
        <p:spPr>
          <a:xfrm>
            <a:off x="6677963" y="3669955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Ablation</a:t>
            </a:r>
            <a:endParaRPr lang="zh-CN" altLang="en-US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6B2E016-AA3B-4DA7-BBEC-B6A22BA5CEE5}"/>
              </a:ext>
            </a:extLst>
          </p:cNvPr>
          <p:cNvSpPr/>
          <p:nvPr/>
        </p:nvSpPr>
        <p:spPr>
          <a:xfrm>
            <a:off x="4611970" y="3682310"/>
            <a:ext cx="1717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Comparison</a:t>
            </a:r>
            <a:endParaRPr lang="zh-CN" altLang="en-US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14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D05969-E3D5-904C-9324-318A4C12C545}"/>
              </a:ext>
            </a:extLst>
          </p:cNvPr>
          <p:cNvSpPr/>
          <p:nvPr/>
        </p:nvSpPr>
        <p:spPr>
          <a:xfrm>
            <a:off x="960131" y="359049"/>
            <a:ext cx="2983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Comparison</a:t>
            </a:r>
            <a:endParaRPr lang="zh-CN" altLang="en-US" sz="3600" b="1" kern="0" dirty="0">
              <a:solidFill>
                <a:prstClr val="black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48E713-E811-3840-9E57-C1F1F61C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987" y="1609725"/>
            <a:ext cx="5234925" cy="4381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8DB24C-BE81-C845-B273-3A052692D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41" y="1552575"/>
            <a:ext cx="4820948" cy="44958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5256D5-1533-E345-BDB5-D88C3CEB3199}"/>
              </a:ext>
            </a:extLst>
          </p:cNvPr>
          <p:cNvSpPr txBox="1"/>
          <p:nvPr/>
        </p:nvSpPr>
        <p:spPr>
          <a:xfrm>
            <a:off x="3324225" y="6314285"/>
            <a:ext cx="504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Cf. our paper for more details and comparisons. 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1739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914A4D3-D3A1-1B49-B5B9-09C383860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7" y="1724025"/>
            <a:ext cx="6678651" cy="464897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2C7041A-7771-DE40-A781-B37EEC0EA90D}"/>
              </a:ext>
            </a:extLst>
          </p:cNvPr>
          <p:cNvSpPr/>
          <p:nvPr/>
        </p:nvSpPr>
        <p:spPr>
          <a:xfrm>
            <a:off x="960131" y="359049"/>
            <a:ext cx="4960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The evolution of loss </a:t>
            </a:r>
            <a:endParaRPr lang="zh-CN" altLang="en-US" sz="3600" b="1" kern="0" dirty="0">
              <a:solidFill>
                <a:prstClr val="black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DA6963-D65B-E049-A704-A64EAD0C5068}"/>
              </a:ext>
            </a:extLst>
          </p:cNvPr>
          <p:cNvSpPr txBox="1"/>
          <p:nvPr/>
        </p:nvSpPr>
        <p:spPr>
          <a:xfrm>
            <a:off x="9010650" y="3535918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venir Book" panose="02000503020000020003" pitchFamily="2" charset="0"/>
              </a:rPr>
              <a:t>Our algorithm is helpful to avoid forgetting   </a:t>
            </a:r>
            <a:endParaRPr kumimoji="1" lang="zh-CN" alt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3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D7FEEA7-44E4-4AD5-83CC-D2A6BA71B812}"/>
              </a:ext>
            </a:extLst>
          </p:cNvPr>
          <p:cNvSpPr/>
          <p:nvPr/>
        </p:nvSpPr>
        <p:spPr>
          <a:xfrm>
            <a:off x="324970" y="1723998"/>
            <a:ext cx="17619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000" b="1" dirty="0">
                <a:solidFill>
                  <a:prstClr val="white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PART 01</a:t>
            </a:r>
            <a:endParaRPr lang="zh-CN" altLang="en-US" sz="3000" b="1" dirty="0">
              <a:solidFill>
                <a:prstClr val="white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2EDC6E1-2D88-4BC5-8C0D-0C7B872AB199}"/>
              </a:ext>
            </a:extLst>
          </p:cNvPr>
          <p:cNvSpPr/>
          <p:nvPr/>
        </p:nvSpPr>
        <p:spPr>
          <a:xfrm>
            <a:off x="4310764" y="2661613"/>
            <a:ext cx="403668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en-US" altLang="zh-CN" sz="5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panose="02060603020205020403" pitchFamily="18" charset="0"/>
                <a:ea typeface="微软雅黑" panose="020B0503020204020204" pitchFamily="34" charset="-122"/>
                <a:cs typeface="Didot" panose="02000503000000020003" pitchFamily="2" charset="-79"/>
                <a:sym typeface="Arial" panose="020B0604020202020204" pitchFamily="34" charset="0"/>
              </a:rPr>
              <a:t>Background</a:t>
            </a:r>
            <a:endParaRPr lang="zh-CN" altLang="en-US" sz="5000" b="1" kern="0" dirty="0">
              <a:solidFill>
                <a:schemeClr val="tx1">
                  <a:lumMod val="95000"/>
                  <a:lumOff val="5000"/>
                </a:schemeClr>
              </a:solidFill>
              <a:latin typeface="Rockwell" panose="02060603020205020403" pitchFamily="18" charset="0"/>
              <a:ea typeface="微软雅黑" panose="020B0503020204020204" pitchFamily="34" charset="-122"/>
              <a:cs typeface="Didot" panose="02000503000000020003" pitchFamily="2" charset="-79"/>
              <a:sym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609A6B-132F-4F33-8BC6-085694912C9A}"/>
              </a:ext>
            </a:extLst>
          </p:cNvPr>
          <p:cNvSpPr/>
          <p:nvPr/>
        </p:nvSpPr>
        <p:spPr>
          <a:xfrm>
            <a:off x="2779485" y="3679543"/>
            <a:ext cx="204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Problem setting</a:t>
            </a:r>
            <a:endParaRPr lang="zh-CN" altLang="en-US" kern="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CF8CA43-45E7-4FF4-96FF-979A55247053}"/>
              </a:ext>
            </a:extLst>
          </p:cNvPr>
          <p:cNvSpPr/>
          <p:nvPr/>
        </p:nvSpPr>
        <p:spPr>
          <a:xfrm>
            <a:off x="7682588" y="3679543"/>
            <a:ext cx="2345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Existing strategies</a:t>
            </a:r>
            <a:endParaRPr lang="zh-CN" altLang="en-US" kern="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6B2E016-AA3B-4DA7-BBEC-B6A22BA5CEE5}"/>
              </a:ext>
            </a:extLst>
          </p:cNvPr>
          <p:cNvSpPr/>
          <p:nvPr/>
        </p:nvSpPr>
        <p:spPr>
          <a:xfrm>
            <a:off x="4989552" y="3701486"/>
            <a:ext cx="2739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Catastrophic forgetting</a:t>
            </a:r>
            <a:endParaRPr lang="zh-CN" altLang="en-US" kern="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4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5416E749-E0E8-DF4A-9CAF-D623A4B689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/>
          <a:stretch/>
        </p:blipFill>
        <p:spPr>
          <a:xfrm>
            <a:off x="-21324" y="0"/>
            <a:ext cx="12234647" cy="618830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21324" y="4032825"/>
            <a:ext cx="12234647" cy="2842593"/>
            <a:chOff x="0" y="3071191"/>
            <a:chExt cx="8388626" cy="2842593"/>
          </a:xfrm>
        </p:grpSpPr>
        <p:sp>
          <p:nvSpPr>
            <p:cNvPr id="7" name="矩形 6"/>
            <p:cNvSpPr/>
            <p:nvPr/>
          </p:nvSpPr>
          <p:spPr>
            <a:xfrm>
              <a:off x="0" y="3071191"/>
              <a:ext cx="8388626" cy="2842593"/>
            </a:xfrm>
            <a:prstGeom prst="rect">
              <a:avLst/>
            </a:prstGeom>
            <a:solidFill>
              <a:srgbClr val="B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75961" y="3165524"/>
              <a:ext cx="4918438" cy="2499925"/>
              <a:chOff x="3013394" y="2286802"/>
              <a:chExt cx="4581276" cy="249992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013394" y="2475052"/>
                <a:ext cx="1326583" cy="2311675"/>
              </a:xfrm>
              <a:prstGeom prst="rect">
                <a:avLst/>
              </a:prstGeom>
              <a:noFill/>
              <a:ln w="539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109521" y="2908673"/>
                <a:ext cx="4485149" cy="1444434"/>
              </a:xfrm>
              <a:prstGeom prst="rect">
                <a:avLst/>
              </a:prstGeom>
              <a:solidFill>
                <a:srgbClr val="BA000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8000" b="1" dirty="0">
                    <a:solidFill>
                      <a:schemeClr val="bg1"/>
                    </a:solidFill>
                    <a:latin typeface="Rockwell" panose="02060603020205020403" pitchFamily="18" charset="0"/>
                    <a:ea typeface="微软雅黑" panose="020B0503020204020204" pitchFamily="34" charset="-122"/>
                  </a:rPr>
                  <a:t>Thanks</a:t>
                </a:r>
                <a:r>
                  <a:rPr lang="zh-CN" altLang="en-US" sz="8000" b="1" dirty="0">
                    <a:solidFill>
                      <a:schemeClr val="bg1"/>
                    </a:solidFill>
                    <a:latin typeface="Rockwell" panose="02060603020205020403" pitchFamily="18" charset="0"/>
                    <a:ea typeface="微软雅黑" panose="020B0503020204020204" pitchFamily="34" charset="-122"/>
                  </a:rPr>
                  <a:t>！</a:t>
                </a: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3203793" y="2286802"/>
                <a:ext cx="652893" cy="360000"/>
                <a:chOff x="795243" y="1148804"/>
                <a:chExt cx="652893" cy="360000"/>
              </a:xfrm>
            </p:grpSpPr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1088136" y="1335024"/>
                  <a:ext cx="36000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795243" y="1148804"/>
                  <a:ext cx="0" cy="36000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8" name="直接连接符 17"/>
          <p:cNvCxnSpPr/>
          <p:nvPr/>
        </p:nvCxnSpPr>
        <p:spPr>
          <a:xfrm flipH="1" flipV="1">
            <a:off x="616618" y="6322108"/>
            <a:ext cx="60590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3BF13608-BA7A-B340-B75E-769347517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49" y="4936611"/>
            <a:ext cx="1280375" cy="1280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3CA51B-E66A-E540-A366-F14898160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71" y="4918722"/>
            <a:ext cx="1281600" cy="1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3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1422" y="402592"/>
            <a:ext cx="5639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Catastrophic forgetting</a:t>
            </a:r>
            <a:endParaRPr lang="zh-CN" altLang="en-US" sz="3600" b="1" kern="0" dirty="0">
              <a:solidFill>
                <a:prstClr val="black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DE91533-04D7-CB4A-9F8F-43BDE17C7C82}"/>
              </a:ext>
            </a:extLst>
          </p:cNvPr>
          <p:cNvSpPr txBox="1"/>
          <p:nvPr/>
        </p:nvSpPr>
        <p:spPr>
          <a:xfrm>
            <a:off x="7760192" y="1553213"/>
            <a:ext cx="375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venir Light" panose="020B0402020203020204" pitchFamily="34" charset="0"/>
              </a:rPr>
              <a:t>When training on sequential tasks,</a:t>
            </a:r>
            <a:endParaRPr kumimoji="1" lang="zh-CN" altLang="en-US" dirty="0">
              <a:latin typeface="Avenir Light" panose="020B0402020203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670D19-23AC-A844-A462-6BACDDE12E79}"/>
              </a:ext>
            </a:extLst>
          </p:cNvPr>
          <p:cNvSpPr txBox="1"/>
          <p:nvPr/>
        </p:nvSpPr>
        <p:spPr>
          <a:xfrm>
            <a:off x="7860822" y="2172964"/>
            <a:ext cx="2952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☹️ </a:t>
            </a:r>
            <a:r>
              <a:rPr kumimoji="1" lang="en-US" altLang="zh-CN" dirty="0">
                <a:latin typeface="Avenir Light" panose="020B0402020203020204" pitchFamily="34" charset="0"/>
              </a:rPr>
              <a:t>catastrophic forgetting always happens, i.e., The performance on old tasks becomes worse</a:t>
            </a:r>
            <a:r>
              <a:rPr kumimoji="1" lang="en-US" altLang="zh-CN" dirty="0"/>
              <a:t>.</a:t>
            </a:r>
            <a:endParaRPr kumimoji="1"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4C24160-F919-7348-9550-7D2A0DB9DE41}"/>
              </a:ext>
            </a:extLst>
          </p:cNvPr>
          <p:cNvGrpSpPr/>
          <p:nvPr/>
        </p:nvGrpSpPr>
        <p:grpSpPr>
          <a:xfrm>
            <a:off x="622261" y="1901458"/>
            <a:ext cx="6781800" cy="4214317"/>
            <a:chOff x="2085303" y="1930520"/>
            <a:chExt cx="6781800" cy="4214317"/>
          </a:xfrm>
        </p:grpSpPr>
        <p:sp>
          <p:nvSpPr>
            <p:cNvPr id="8" name="右箭头 7">
              <a:extLst>
                <a:ext uri="{FF2B5EF4-FFF2-40B4-BE49-F238E27FC236}">
                  <a16:creationId xmlns:a16="http://schemas.microsoft.com/office/drawing/2014/main" id="{AFBB42D8-713B-904B-9150-7141784810CB}"/>
                </a:ext>
              </a:extLst>
            </p:cNvPr>
            <p:cNvSpPr/>
            <p:nvPr/>
          </p:nvSpPr>
          <p:spPr>
            <a:xfrm>
              <a:off x="2085303" y="3437230"/>
              <a:ext cx="6781800" cy="1015663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EB5A535-24B0-4140-BCBA-8964E94E8B6E}"/>
                </a:ext>
              </a:extLst>
            </p:cNvPr>
            <p:cNvSpPr txBox="1"/>
            <p:nvPr/>
          </p:nvSpPr>
          <p:spPr>
            <a:xfrm>
              <a:off x="2765230" y="3745006"/>
              <a:ext cx="896400" cy="400110"/>
            </a:xfrm>
            <a:prstGeom prst="rect">
              <a:avLst/>
            </a:prstGeom>
            <a:solidFill>
              <a:srgbClr val="4D85C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>
                  <a:ea typeface="Microsoft YaHei Light" panose="020B0503020204020204" pitchFamily="34" charset="-122"/>
                </a:rPr>
                <a:t>Task</a:t>
              </a:r>
              <a:r>
                <a:rPr kumimoji="1" lang="zh-CN" altLang="en-US" sz="2000" dirty="0">
                  <a:ea typeface="Microsoft YaHei Light" panose="020B0503020204020204" pitchFamily="34" charset="-122"/>
                </a:rPr>
                <a:t> </a:t>
              </a:r>
              <a:r>
                <a:rPr kumimoji="1" lang="en-US" altLang="zh-CN" sz="2000" dirty="0">
                  <a:ea typeface="Microsoft YaHei Light" panose="020B0503020204020204" pitchFamily="34" charset="-122"/>
                </a:rPr>
                <a:t>1</a:t>
              </a:r>
              <a:endParaRPr kumimoji="1" lang="zh-CN" altLang="en-US" sz="2000" dirty="0">
                <a:ea typeface="Microsoft YaHei Light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9A1BFB5-CC2E-5C41-A82A-E824944CBC63}"/>
                </a:ext>
              </a:extLst>
            </p:cNvPr>
            <p:cNvSpPr txBox="1"/>
            <p:nvPr/>
          </p:nvSpPr>
          <p:spPr>
            <a:xfrm>
              <a:off x="4546916" y="3745006"/>
              <a:ext cx="896400" cy="400110"/>
            </a:xfrm>
            <a:prstGeom prst="rect">
              <a:avLst/>
            </a:prstGeom>
            <a:solidFill>
              <a:srgbClr val="D1827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>
                  <a:ea typeface="Microsoft YaHei Light" panose="020B0503020204020204" pitchFamily="34" charset="-122"/>
                </a:rPr>
                <a:t>Task</a:t>
              </a:r>
              <a:r>
                <a:rPr kumimoji="1" lang="zh-CN" altLang="en-US" sz="2000" dirty="0">
                  <a:ea typeface="Microsoft YaHei Light" panose="020B0503020204020204" pitchFamily="34" charset="-122"/>
                </a:rPr>
                <a:t> </a:t>
              </a:r>
              <a:r>
                <a:rPr kumimoji="1" lang="en-US" altLang="zh-CN" sz="2000" dirty="0">
                  <a:ea typeface="Microsoft YaHei Light" panose="020B0503020204020204" pitchFamily="34" charset="-122"/>
                </a:rPr>
                <a:t>2</a:t>
              </a:r>
              <a:endParaRPr kumimoji="1" lang="zh-CN" altLang="en-US" sz="2000" dirty="0">
                <a:ea typeface="Microsoft YaHei Light" panose="020B0503020204020204" pitchFamily="34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AEDBA38-733B-0344-B64B-FFF698594633}"/>
                </a:ext>
              </a:extLst>
            </p:cNvPr>
            <p:cNvSpPr txBox="1"/>
            <p:nvPr/>
          </p:nvSpPr>
          <p:spPr>
            <a:xfrm>
              <a:off x="6586898" y="3745006"/>
              <a:ext cx="896292" cy="400110"/>
            </a:xfrm>
            <a:prstGeom prst="rect">
              <a:avLst/>
            </a:prstGeom>
            <a:solidFill>
              <a:srgbClr val="FBE5A2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>
                  <a:ea typeface="Microsoft YaHei Light" panose="020B0503020204020204" pitchFamily="34" charset="-122"/>
                </a:rPr>
                <a:t>Task</a:t>
              </a:r>
              <a:r>
                <a:rPr kumimoji="1" lang="zh-CN" altLang="en-US" sz="2000" dirty="0">
                  <a:ea typeface="Microsoft YaHei Light" panose="020B0503020204020204" pitchFamily="34" charset="-122"/>
                </a:rPr>
                <a:t> </a:t>
              </a:r>
              <a:r>
                <a:rPr kumimoji="1" lang="en-US" altLang="zh-CN" sz="2000" dirty="0">
                  <a:ea typeface="Microsoft YaHei Light" panose="020B0503020204020204" pitchFamily="34" charset="-122"/>
                </a:rPr>
                <a:t>3</a:t>
              </a:r>
              <a:endParaRPr kumimoji="1" lang="zh-CN" altLang="en-US" sz="2000" dirty="0">
                <a:ea typeface="Microsoft YaHei Light" panose="020B0503020204020204" pitchFamily="34" charset="-122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ADA5685-463F-6C4E-A7F2-EC59754C9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413" r="8139"/>
            <a:stretch/>
          </p:blipFill>
          <p:spPr>
            <a:xfrm>
              <a:off x="6323965" y="1930520"/>
              <a:ext cx="1242225" cy="1629186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F314D91-035E-E14F-A764-AA0B76CA5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620" r="34828"/>
            <a:stretch/>
          </p:blipFill>
          <p:spPr>
            <a:xfrm>
              <a:off x="4318117" y="1951607"/>
              <a:ext cx="1393717" cy="1629187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30FF636-7C2E-6C42-8114-1223BA730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4350"/>
            <a:stretch/>
          </p:blipFill>
          <p:spPr>
            <a:xfrm>
              <a:off x="2280779" y="1956831"/>
              <a:ext cx="1684038" cy="1576563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270AEA63-ED5F-1347-809E-4062FEE6DD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619" r="8082"/>
            <a:stretch/>
          </p:blipFill>
          <p:spPr>
            <a:xfrm>
              <a:off x="6507524" y="4514037"/>
              <a:ext cx="1058666" cy="1630800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8AA3F870-6B79-8640-ADE0-70D388D3B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093" r="37608"/>
            <a:stretch/>
          </p:blipFill>
          <p:spPr>
            <a:xfrm>
              <a:off x="4417537" y="4487724"/>
              <a:ext cx="1058666" cy="1630800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3C98C4A1-EAF6-6448-B13C-91336E8F6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04" r="66978"/>
            <a:stretch/>
          </p:blipFill>
          <p:spPr>
            <a:xfrm>
              <a:off x="2646321" y="4470505"/>
              <a:ext cx="1068596" cy="1630800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01C59725-4F23-E24C-B18E-94E462AD0F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418" r="90449"/>
            <a:stretch/>
          </p:blipFill>
          <p:spPr>
            <a:xfrm>
              <a:off x="2280779" y="4605863"/>
              <a:ext cx="451156" cy="1365018"/>
            </a:xfrm>
            <a:prstGeom prst="rect">
              <a:avLst/>
            </a:prstGeom>
          </p:spPr>
        </p:pic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7FCB7858-5B59-414C-8466-A12BFFEB77AB}"/>
              </a:ext>
            </a:extLst>
          </p:cNvPr>
          <p:cNvSpPr txBox="1"/>
          <p:nvPr/>
        </p:nvSpPr>
        <p:spPr>
          <a:xfrm>
            <a:off x="7860822" y="4795178"/>
            <a:ext cx="2952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😀 </a:t>
            </a:r>
            <a:r>
              <a:rPr kumimoji="1" lang="en-US" altLang="zh-CN" dirty="0">
                <a:latin typeface="Avenir Light" panose="020B0402020203020204" pitchFamily="34" charset="0"/>
              </a:rPr>
              <a:t>The goal of Continual learning: keeping good performance on old tasks .</a:t>
            </a:r>
            <a:endParaRPr kumimoji="1" lang="zh-CN" altLang="en-US" dirty="0">
              <a:latin typeface="Avenir Light" panose="020B0402020203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276A66-A30A-2844-B490-DE946E9F29F5}"/>
              </a:ext>
            </a:extLst>
          </p:cNvPr>
          <p:cNvSpPr txBox="1"/>
          <p:nvPr/>
        </p:nvSpPr>
        <p:spPr>
          <a:xfrm>
            <a:off x="2583181" y="6124110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>
                <a:latin typeface="Avenir Light Oblique" panose="020B0402020203090204" pitchFamily="34" charset="0"/>
              </a:rPr>
              <a:t>Desired performance</a:t>
            </a:r>
            <a:endParaRPr kumimoji="1" lang="zh-CN" altLang="en-US" i="1" dirty="0">
              <a:latin typeface="Avenir Light Oblique" panose="020B040202020309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AB45191-A8D3-374F-9942-3FBDE8516C3D}"/>
              </a:ext>
            </a:extLst>
          </p:cNvPr>
          <p:cNvSpPr txBox="1"/>
          <p:nvPr/>
        </p:nvSpPr>
        <p:spPr>
          <a:xfrm>
            <a:off x="1967429" y="1425786"/>
            <a:ext cx="337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>
                <a:latin typeface="Avenir Light Oblique" panose="020B0402020203090204" pitchFamily="34" charset="0"/>
              </a:rPr>
              <a:t>The phenomenon of forgetting</a:t>
            </a:r>
            <a:endParaRPr kumimoji="1" lang="zh-CN" altLang="en-US" i="1" dirty="0">
              <a:latin typeface="Avenir Light Oblique" panose="020B0402020203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8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736C11B-FA43-944E-B2D1-8F6B87524583}"/>
              </a:ext>
            </a:extLst>
          </p:cNvPr>
          <p:cNvSpPr/>
          <p:nvPr/>
        </p:nvSpPr>
        <p:spPr>
          <a:xfrm>
            <a:off x="951422" y="402592"/>
            <a:ext cx="5639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Catastrophic forgetting</a:t>
            </a:r>
            <a:endParaRPr lang="zh-CN" altLang="en-US" sz="3600" b="1" kern="0" dirty="0">
              <a:solidFill>
                <a:prstClr val="black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34C834EE-9653-FB48-88F4-AF5128A15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787289"/>
              </p:ext>
            </p:extLst>
          </p:nvPr>
        </p:nvGraphicFramePr>
        <p:xfrm>
          <a:off x="1378856" y="2072317"/>
          <a:ext cx="9289143" cy="1971280"/>
        </p:xfrm>
        <a:graphic>
          <a:graphicData uri="http://schemas.openxmlformats.org/drawingml/2006/table">
            <a:tbl>
              <a:tblPr firstCol="1">
                <a:tableStyleId>{284E427A-3D55-4303-BF80-6455036E1DE7}</a:tableStyleId>
              </a:tblPr>
              <a:tblGrid>
                <a:gridCol w="2713757">
                  <a:extLst>
                    <a:ext uri="{9D8B030D-6E8A-4147-A177-3AD203B41FA5}">
                      <a16:colId xmlns:a16="http://schemas.microsoft.com/office/drawing/2014/main" val="1893065605"/>
                    </a:ext>
                  </a:extLst>
                </a:gridCol>
                <a:gridCol w="3479005">
                  <a:extLst>
                    <a:ext uri="{9D8B030D-6E8A-4147-A177-3AD203B41FA5}">
                      <a16:colId xmlns:a16="http://schemas.microsoft.com/office/drawing/2014/main" val="2038934108"/>
                    </a:ext>
                  </a:extLst>
                </a:gridCol>
                <a:gridCol w="3096381">
                  <a:extLst>
                    <a:ext uri="{9D8B030D-6E8A-4147-A177-3AD203B41FA5}">
                      <a16:colId xmlns:a16="http://schemas.microsoft.com/office/drawing/2014/main" val="3759759900"/>
                    </a:ext>
                  </a:extLst>
                </a:gridCol>
              </a:tblGrid>
              <a:tr h="394256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b="0" i="1" dirty="0">
                          <a:latin typeface="Avenir Light Oblique" panose="020B0402020203090204" pitchFamily="34" charset="0"/>
                        </a:rPr>
                        <a:t>Model-based</a:t>
                      </a:r>
                      <a:endParaRPr lang="zh-CN" altLang="en-US" b="0" i="1" dirty="0">
                        <a:latin typeface="Avenir Light Oblique" panose="020B0402020203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latin typeface="Avenir Light" panose="020B0402020203020204" pitchFamily="34" charset="0"/>
                        </a:rPr>
                        <a:t>Regularized-based</a:t>
                      </a:r>
                      <a:endParaRPr lang="zh-CN" altLang="en-US" b="0" i="0" dirty="0">
                        <a:latin typeface="Avenir Light" panose="020B0402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Avenir Light" panose="020B0402020203020204" pitchFamily="34" charset="0"/>
                        </a:rPr>
                        <a:t>EWC, MAS, SI, </a:t>
                      </a:r>
                      <a:r>
                        <a:rPr lang="en-US" altLang="zh-CN" b="0" i="0" dirty="0" err="1">
                          <a:latin typeface="Avenir Light" panose="020B0402020203020204" pitchFamily="34" charset="0"/>
                        </a:rPr>
                        <a:t>Rwalk</a:t>
                      </a:r>
                      <a:r>
                        <a:rPr lang="en-US" altLang="zh-CN" b="0" i="0" dirty="0">
                          <a:latin typeface="Avenir Light" panose="020B0402020203020204" pitchFamily="34" charset="0"/>
                        </a:rPr>
                        <a:t>, NPC</a:t>
                      </a:r>
                      <a:endParaRPr lang="zh-CN" altLang="en-US" b="0" i="0" dirty="0">
                        <a:latin typeface="Avenir Light" panose="020B0402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619759"/>
                  </a:ext>
                </a:extLst>
              </a:tr>
              <a:tr h="39425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latin typeface="Avenir Light" panose="020B0402020203020204" pitchFamily="34" charset="0"/>
                        </a:rPr>
                        <a:t>Distillation-based</a:t>
                      </a:r>
                      <a:endParaRPr lang="zh-CN" altLang="en-US" b="0" i="0" dirty="0">
                        <a:latin typeface="Avenir Light" panose="020B0402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 err="1">
                          <a:latin typeface="Avenir Light" panose="020B0402020203020204" pitchFamily="34" charset="0"/>
                        </a:rPr>
                        <a:t>LwF</a:t>
                      </a:r>
                      <a:r>
                        <a:rPr lang="en-US" altLang="zh-CN" b="0" i="0" dirty="0">
                          <a:latin typeface="Avenir Light" panose="020B0402020203020204" pitchFamily="34" charset="0"/>
                        </a:rPr>
                        <a:t>, </a:t>
                      </a:r>
                      <a:r>
                        <a:rPr lang="en-US" altLang="zh-CN" b="0" i="0" dirty="0" err="1">
                          <a:latin typeface="Avenir Light" panose="020B0402020203020204" pitchFamily="34" charset="0"/>
                        </a:rPr>
                        <a:t>LwM</a:t>
                      </a:r>
                      <a:r>
                        <a:rPr lang="en-US" altLang="zh-CN" b="0" i="0" dirty="0">
                          <a:latin typeface="Avenir Light" panose="020B0402020203020204" pitchFamily="34" charset="0"/>
                        </a:rPr>
                        <a:t>, GD-WILD</a:t>
                      </a:r>
                      <a:endParaRPr lang="zh-CN" altLang="en-US" b="0" i="0" dirty="0">
                        <a:latin typeface="Avenir Light" panose="020B0402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862712"/>
                  </a:ext>
                </a:extLst>
              </a:tr>
              <a:tr h="39425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latin typeface="Avenir Light" panose="020B0402020203020204" pitchFamily="34" charset="0"/>
                        </a:rPr>
                        <a:t>Architecture-based</a:t>
                      </a:r>
                      <a:endParaRPr lang="zh-CN" altLang="en-US" b="0" i="0" dirty="0">
                        <a:latin typeface="Avenir Light" panose="020B0402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Avenir Light" panose="020B0402020203020204" pitchFamily="34" charset="0"/>
                        </a:rPr>
                        <a:t>PNN, HAT, CPG</a:t>
                      </a:r>
                      <a:endParaRPr lang="zh-CN" altLang="en-US" b="0" i="0" dirty="0">
                        <a:latin typeface="Avenir Light" panose="020B0402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411940"/>
                  </a:ext>
                </a:extLst>
              </a:tr>
              <a:tr h="39425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1" dirty="0">
                          <a:latin typeface="Avenir Light Oblique" panose="020B0402020203090204" pitchFamily="34" charset="0"/>
                        </a:rPr>
                        <a:t>Data-based</a:t>
                      </a:r>
                      <a:endParaRPr lang="zh-CN" altLang="en-US" b="0" i="1" dirty="0">
                        <a:latin typeface="Avenir Light Oblique" panose="020B0402020203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latin typeface="Avenir Light" panose="020B0402020203020204" pitchFamily="34" charset="0"/>
                        </a:rPr>
                        <a:t>Replay-based</a:t>
                      </a:r>
                      <a:endParaRPr lang="zh-CN" altLang="en-US" b="0" i="0" dirty="0">
                        <a:latin typeface="Avenir Light" panose="020B0402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 err="1">
                          <a:latin typeface="Avenir Light" panose="020B0402020203020204" pitchFamily="34" charset="0"/>
                        </a:rPr>
                        <a:t>iCaRL</a:t>
                      </a:r>
                      <a:r>
                        <a:rPr lang="en-US" altLang="zh-CN" b="0" i="0" dirty="0">
                          <a:latin typeface="Avenir Light" panose="020B0402020203020204" pitchFamily="34" charset="0"/>
                        </a:rPr>
                        <a:t>, EEIL, </a:t>
                      </a:r>
                      <a:r>
                        <a:rPr lang="en-US" altLang="zh-CN" b="0" i="0" dirty="0" err="1">
                          <a:latin typeface="Avenir Light" panose="020B0402020203020204" pitchFamily="34" charset="0"/>
                        </a:rPr>
                        <a:t>BiC</a:t>
                      </a:r>
                      <a:endParaRPr lang="zh-CN" altLang="en-US" b="0" i="0" dirty="0">
                        <a:latin typeface="Avenir Light" panose="020B0402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478873"/>
                  </a:ext>
                </a:extLst>
              </a:tr>
              <a:tr h="39425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1" dirty="0">
                          <a:latin typeface="Avenir Light Oblique" panose="020B0402020203090204" pitchFamily="34" charset="0"/>
                        </a:rPr>
                        <a:t>Optimization-based</a:t>
                      </a:r>
                      <a:endParaRPr lang="zh-CN" altLang="en-US" b="0" i="1" dirty="0">
                        <a:latin typeface="Avenir Light Oblique" panose="020B0402020203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latin typeface="Avenir Light" panose="020B0402020203020204" pitchFamily="34" charset="0"/>
                        </a:rPr>
                        <a:t>Algorithm-based</a:t>
                      </a:r>
                      <a:endParaRPr lang="zh-CN" altLang="en-US" b="0" i="0" dirty="0">
                        <a:latin typeface="Avenir Light" panose="020B0402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Avenir Light" panose="020B0402020203020204" pitchFamily="34" charset="0"/>
                        </a:rPr>
                        <a:t>GEM, A-GEM, OWM</a:t>
                      </a:r>
                      <a:endParaRPr lang="zh-CN" altLang="en-US" b="0" i="0" dirty="0">
                        <a:latin typeface="Avenir Light" panose="020B0402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889855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84F800A5-4C36-894C-8871-EA4799383722}"/>
              </a:ext>
            </a:extLst>
          </p:cNvPr>
          <p:cNvSpPr txBox="1"/>
          <p:nvPr/>
        </p:nvSpPr>
        <p:spPr>
          <a:xfrm>
            <a:off x="1071154" y="1375954"/>
            <a:ext cx="356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Avenir Heavy" panose="02000503020000020003" pitchFamily="2" charset="0"/>
              </a:rPr>
              <a:t>Strategies for avoid forgetting:</a:t>
            </a:r>
            <a:endParaRPr kumimoji="1" lang="zh-CN" altLang="en-US" b="1" dirty="0">
              <a:latin typeface="Avenir Heavy" panose="02000503020000020003" pitchFamily="2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1E6159-043A-AC4D-83F2-FF5719A61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38" y="4586274"/>
            <a:ext cx="4080181" cy="204369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0B6B9A1-361F-8E45-9596-0507ECCBEC6D}"/>
              </a:ext>
            </a:extLst>
          </p:cNvPr>
          <p:cNvSpPr txBox="1"/>
          <p:nvPr/>
        </p:nvSpPr>
        <p:spPr>
          <a:xfrm>
            <a:off x="6383383" y="5066991"/>
            <a:ext cx="4230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venir Book" panose="02000503020000020003" pitchFamily="2" charset="0"/>
              </a:rPr>
              <a:t>Algorithm-based strategies avoid forgetting by modifying the parameter update vector, such as OWM. </a:t>
            </a:r>
            <a:endParaRPr kumimoji="1" lang="zh-CN" alt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D7FEEA7-44E4-4AD5-83CC-D2A6BA71B812}"/>
              </a:ext>
            </a:extLst>
          </p:cNvPr>
          <p:cNvSpPr/>
          <p:nvPr/>
        </p:nvSpPr>
        <p:spPr>
          <a:xfrm>
            <a:off x="324969" y="1723998"/>
            <a:ext cx="17619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000" b="1" dirty="0">
                <a:solidFill>
                  <a:prstClr val="white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PART 02</a:t>
            </a:r>
            <a:endParaRPr lang="zh-CN" altLang="en-US" sz="3000" b="1" dirty="0">
              <a:solidFill>
                <a:prstClr val="white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2EDC6E1-2D88-4BC5-8C0D-0C7B872AB199}"/>
              </a:ext>
            </a:extLst>
          </p:cNvPr>
          <p:cNvSpPr/>
          <p:nvPr/>
        </p:nvSpPr>
        <p:spPr>
          <a:xfrm>
            <a:off x="4317179" y="2661613"/>
            <a:ext cx="402385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en-US" altLang="zh-CN" sz="5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panose="02060603020205020403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Adam-NSCL</a:t>
            </a:r>
            <a:endParaRPr lang="zh-CN" altLang="en-US" sz="5000" b="1" kern="0" dirty="0">
              <a:solidFill>
                <a:schemeClr val="tx1">
                  <a:lumMod val="95000"/>
                  <a:lumOff val="5000"/>
                </a:schemeClr>
              </a:solidFill>
              <a:latin typeface="Rockwell" panose="02060603020205020403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609A6B-132F-4F33-8BC6-085694912C9A}"/>
              </a:ext>
            </a:extLst>
          </p:cNvPr>
          <p:cNvSpPr/>
          <p:nvPr/>
        </p:nvSpPr>
        <p:spPr>
          <a:xfrm>
            <a:off x="3106823" y="3679543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Motivation</a:t>
            </a:r>
            <a:endParaRPr lang="zh-CN" altLang="en-US" kern="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CF8CA43-45E7-4FF4-96FF-979A55247053}"/>
              </a:ext>
            </a:extLst>
          </p:cNvPr>
          <p:cNvSpPr/>
          <p:nvPr/>
        </p:nvSpPr>
        <p:spPr>
          <a:xfrm>
            <a:off x="8131429" y="3679543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Algorithm</a:t>
            </a:r>
            <a:endParaRPr lang="zh-CN" altLang="en-US" kern="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6B2E016-AA3B-4DA7-BBEC-B6A22BA5CEE5}"/>
              </a:ext>
            </a:extLst>
          </p:cNvPr>
          <p:cNvSpPr/>
          <p:nvPr/>
        </p:nvSpPr>
        <p:spPr>
          <a:xfrm>
            <a:off x="5661207" y="3679543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Theorem</a:t>
            </a:r>
            <a:endParaRPr lang="zh-CN" altLang="en-US" kern="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0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ECA2491-30AF-5846-B88D-A7E3BEE750F9}"/>
              </a:ext>
            </a:extLst>
          </p:cNvPr>
          <p:cNvSpPr/>
          <p:nvPr/>
        </p:nvSpPr>
        <p:spPr>
          <a:xfrm>
            <a:off x="960131" y="359049"/>
            <a:ext cx="2382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Overview</a:t>
            </a:r>
            <a:endParaRPr lang="zh-CN" altLang="en-US" sz="3600" b="1" kern="0" dirty="0">
              <a:solidFill>
                <a:prstClr val="black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右箭头 3">
            <a:extLst>
              <a:ext uri="{FF2B5EF4-FFF2-40B4-BE49-F238E27FC236}">
                <a16:creationId xmlns:a16="http://schemas.microsoft.com/office/drawing/2014/main" id="{2C789439-4E93-A640-8856-C80D0D1C4A45}"/>
              </a:ext>
            </a:extLst>
          </p:cNvPr>
          <p:cNvSpPr/>
          <p:nvPr/>
        </p:nvSpPr>
        <p:spPr>
          <a:xfrm>
            <a:off x="2883121" y="2221114"/>
            <a:ext cx="6781800" cy="101566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6EEB1AF-6C69-F84A-8936-A35931A71AFE}"/>
                  </a:ext>
                </a:extLst>
              </p:cNvPr>
              <p:cNvSpPr txBox="1"/>
              <p:nvPr/>
            </p:nvSpPr>
            <p:spPr>
              <a:xfrm>
                <a:off x="3051568" y="2530056"/>
                <a:ext cx="1103229" cy="400110"/>
              </a:xfrm>
              <a:prstGeom prst="rect">
                <a:avLst/>
              </a:prstGeom>
              <a:solidFill>
                <a:srgbClr val="4D85C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>
                    <a:latin typeface="Avenir Book" panose="02000503020000020003" pitchFamily="2" charset="0"/>
                    <a:ea typeface="Microsoft YaHei Light" panose="020B0503020204020204" pitchFamily="34" charset="-122"/>
                  </a:rPr>
                  <a:t>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endParaRPr kumimoji="1" lang="zh-CN" altLang="en-US" sz="2000" dirty="0">
                  <a:latin typeface="Avenir Book" panose="02000503020000020003" pitchFamily="2" charset="0"/>
                  <a:ea typeface="Microsoft YaHei Light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6EEB1AF-6C69-F84A-8936-A35931A71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568" y="2530056"/>
                <a:ext cx="1103229" cy="400110"/>
              </a:xfrm>
              <a:prstGeom prst="rect">
                <a:avLst/>
              </a:prstGeom>
              <a:blipFill>
                <a:blip r:embed="rId2"/>
                <a:stretch>
                  <a:fillRect l="-5682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0BE498B-A8D2-9145-8253-24E4F8051D0E}"/>
                  </a:ext>
                </a:extLst>
              </p:cNvPr>
              <p:cNvSpPr txBox="1"/>
              <p:nvPr/>
            </p:nvSpPr>
            <p:spPr>
              <a:xfrm>
                <a:off x="5321520" y="2515911"/>
                <a:ext cx="1105200" cy="400110"/>
              </a:xfrm>
              <a:prstGeom prst="rect">
                <a:avLst/>
              </a:prstGeom>
              <a:solidFill>
                <a:srgbClr val="D1827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>
                    <a:latin typeface="Avenir Book" panose="02000503020000020003" pitchFamily="2" charset="0"/>
                    <a:ea typeface="Microsoft YaHei Light" panose="020B0503020204020204" pitchFamily="34" charset="-122"/>
                  </a:rPr>
                  <a:t>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endParaRPr kumimoji="1" lang="zh-CN" altLang="en-US" sz="2000" dirty="0">
                  <a:latin typeface="Avenir Book" panose="02000503020000020003" pitchFamily="2" charset="0"/>
                  <a:ea typeface="Microsoft YaHei Light" panose="020B0503020204020204" pitchFamily="34" charset="-122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0BE498B-A8D2-9145-8253-24E4F8051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520" y="2515911"/>
                <a:ext cx="1105200" cy="400110"/>
              </a:xfrm>
              <a:prstGeom prst="rect">
                <a:avLst/>
              </a:prstGeom>
              <a:blipFill>
                <a:blip r:embed="rId3"/>
                <a:stretch>
                  <a:fillRect l="-6897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07689F5-4E35-2645-ABBA-C8C66610DA13}"/>
                  </a:ext>
                </a:extLst>
              </p:cNvPr>
              <p:cNvSpPr txBox="1"/>
              <p:nvPr/>
            </p:nvSpPr>
            <p:spPr>
              <a:xfrm>
                <a:off x="7607520" y="2508380"/>
                <a:ext cx="1105200" cy="400110"/>
              </a:xfrm>
              <a:prstGeom prst="rect">
                <a:avLst/>
              </a:prstGeom>
              <a:solidFill>
                <a:srgbClr val="FBE5A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>
                    <a:latin typeface="Avenir Book" panose="02000503020000020003" pitchFamily="2" charset="0"/>
                    <a:ea typeface="Microsoft YaHei Light" panose="020B0503020204020204" pitchFamily="34" charset="-122"/>
                  </a:rPr>
                  <a:t>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  <m:t>3</m:t>
                        </m:r>
                      </m:sub>
                    </m:sSub>
                  </m:oMath>
                </a14:m>
                <a:endParaRPr kumimoji="1" lang="zh-CN" altLang="en-US" sz="2000" dirty="0">
                  <a:latin typeface="Avenir Book" panose="02000503020000020003" pitchFamily="2" charset="0"/>
                  <a:ea typeface="Microsoft YaHei Light" panose="020B0503020204020204" pitchFamily="34" charset="-122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07689F5-4E35-2645-ABBA-C8C66610D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520" y="2508380"/>
                <a:ext cx="1105200" cy="400110"/>
              </a:xfrm>
              <a:prstGeom prst="rect">
                <a:avLst/>
              </a:prstGeom>
              <a:blipFill>
                <a:blip r:embed="rId4"/>
                <a:stretch>
                  <a:fillRect l="-6897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B68FB2B-7CE7-224B-AB53-3149F95D2513}"/>
                  </a:ext>
                </a:extLst>
              </p:cNvPr>
              <p:cNvSpPr txBox="1"/>
              <p:nvPr/>
            </p:nvSpPr>
            <p:spPr>
              <a:xfrm>
                <a:off x="2945500" y="1458682"/>
                <a:ext cx="1348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1A57F4"/>
                          </a:solidFill>
                          <a:latin typeface="Cambria Math" panose="02040503050406030204" pitchFamily="18" charset="0"/>
                          <a:ea typeface="Microsoft YaHei Light" panose="020B0503020204020204" pitchFamily="34" charset="-122"/>
                        </a:rPr>
                        <m:t>𝑓</m:t>
                      </m:r>
                      <m:r>
                        <a:rPr kumimoji="1" lang="en-US" altLang="zh-CN" sz="2400" b="0" i="1" smtClean="0">
                          <a:solidFill>
                            <a:srgbClr val="1A57F4"/>
                          </a:solidFill>
                          <a:latin typeface="Cambria Math" panose="02040503050406030204" pitchFamily="18" charset="0"/>
                          <a:ea typeface="Microsoft YaHei Light" panose="020B0503020204020204" pitchFamily="34" charset="-122"/>
                        </a:rPr>
                        <m:t>(⋅,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1A57F4"/>
                              </a:solidFill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1" lang="en-US" altLang="zh-CN" sz="2400" b="0" i="1" smtClean="0">
                                  <a:solidFill>
                                    <a:srgbClr val="1A57F4"/>
                                  </a:solidFill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1A57F4"/>
                                  </a:solidFill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1A57F4"/>
                              </a:solidFill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solidFill>
                            <a:srgbClr val="1A57F4"/>
                          </a:solidFill>
                          <a:latin typeface="Cambria Math" panose="02040503050406030204" pitchFamily="18" charset="0"/>
                          <a:ea typeface="Microsoft YaHei Light" panose="020B0503020204020204" pitchFamily="34" charset="-122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1A57F4"/>
                  </a:solidFill>
                  <a:ea typeface="Microsoft YaHei Light" panose="020B0503020204020204" pitchFamily="34" charset="-122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B68FB2B-7CE7-224B-AB53-3149F95D2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500" y="1458682"/>
                <a:ext cx="1348618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D6BC440-1FA0-F845-B95A-1B426730794E}"/>
                  </a:ext>
                </a:extLst>
              </p:cNvPr>
              <p:cNvSpPr txBox="1"/>
              <p:nvPr/>
            </p:nvSpPr>
            <p:spPr>
              <a:xfrm>
                <a:off x="5235996" y="1458682"/>
                <a:ext cx="1348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Microsoft YaHei Light" panose="020B0503020204020204" pitchFamily="34" charset="-122"/>
                        </a:rPr>
                        <m:t>𝑓</m:t>
                      </m:r>
                      <m:r>
                        <a:rPr kumimoji="1" lang="en-US" altLang="zh-CN" sz="24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Microsoft YaHei Light" panose="020B0503020204020204" pitchFamily="34" charset="-122"/>
                        </a:rPr>
                        <m:t>(⋅,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1" lang="en-US" altLang="zh-CN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Microsoft YaHei Light" panose="020B0503020204020204" pitchFamily="34" charset="-122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>
                  <a:solidFill>
                    <a:schemeClr val="accent6"/>
                  </a:solidFill>
                  <a:ea typeface="Microsoft YaHei Light" panose="020B0503020204020204" pitchFamily="34" charset="-122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D6BC440-1FA0-F845-B95A-1B4267307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96" y="1458682"/>
                <a:ext cx="1348618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48FD560-7713-F145-83F4-221252F9F482}"/>
                  </a:ext>
                </a:extLst>
              </p:cNvPr>
              <p:cNvSpPr txBox="1"/>
              <p:nvPr/>
            </p:nvSpPr>
            <p:spPr>
              <a:xfrm>
                <a:off x="7475464" y="1462318"/>
                <a:ext cx="1418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solidFill>
                            <a:srgbClr val="1A57F4"/>
                          </a:solidFill>
                          <a:latin typeface="Cambria Math" panose="02040503050406030204" pitchFamily="18" charset="0"/>
                          <a:ea typeface="Microsoft YaHei Light" panose="020B0503020204020204" pitchFamily="34" charset="-122"/>
                        </a:rPr>
                        <m:t>𝑓</m:t>
                      </m:r>
                      <m:r>
                        <a:rPr kumimoji="1" lang="en-US" altLang="zh-CN" sz="2400" i="1" smtClean="0">
                          <a:solidFill>
                            <a:srgbClr val="1A57F4"/>
                          </a:solidFill>
                          <a:latin typeface="Cambria Math" panose="02040503050406030204" pitchFamily="18" charset="0"/>
                          <a:ea typeface="Microsoft YaHei Light" panose="020B0503020204020204" pitchFamily="34" charset="-122"/>
                        </a:rPr>
                        <m:t>(⋅,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1A57F4"/>
                              </a:solidFill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1" lang="en-US" altLang="zh-CN" sz="2400" b="0" i="1" smtClean="0">
                                  <a:solidFill>
                                    <a:srgbClr val="1A57F4"/>
                                  </a:solidFill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1A57F4"/>
                                  </a:solidFill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1A57F4"/>
                              </a:solidFill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sz="2400" i="1">
                          <a:solidFill>
                            <a:srgbClr val="1A57F4"/>
                          </a:solidFill>
                          <a:latin typeface="Cambria Math" panose="02040503050406030204" pitchFamily="18" charset="0"/>
                          <a:ea typeface="Microsoft YaHei Light" panose="020B0503020204020204" pitchFamily="34" charset="-122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1A57F4"/>
                  </a:solidFill>
                  <a:ea typeface="Microsoft YaHei Light" panose="020B0503020204020204" pitchFamily="34" charset="-122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48FD560-7713-F145-83F4-221252F9F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464" y="1462318"/>
                <a:ext cx="1418715" cy="461665"/>
              </a:xfrm>
              <a:prstGeom prst="rect">
                <a:avLst/>
              </a:prstGeom>
              <a:blipFill>
                <a:blip r:embed="rId7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>
            <a:extLst>
              <a:ext uri="{FF2B5EF4-FFF2-40B4-BE49-F238E27FC236}">
                <a16:creationId xmlns:a16="http://schemas.microsoft.com/office/drawing/2014/main" id="{E52B4BD3-98EF-6042-9DBC-178D2DC37AE4}"/>
              </a:ext>
            </a:extLst>
          </p:cNvPr>
          <p:cNvSpPr/>
          <p:nvPr/>
        </p:nvSpPr>
        <p:spPr>
          <a:xfrm>
            <a:off x="4345148" y="1580315"/>
            <a:ext cx="685800" cy="22255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id="{4DA66B39-CAE8-724D-B8B1-0DA0C706EA4E}"/>
              </a:ext>
            </a:extLst>
          </p:cNvPr>
          <p:cNvSpPr/>
          <p:nvPr/>
        </p:nvSpPr>
        <p:spPr>
          <a:xfrm>
            <a:off x="6584614" y="1604758"/>
            <a:ext cx="685800" cy="22255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下箭头 13">
            <a:extLst>
              <a:ext uri="{FF2B5EF4-FFF2-40B4-BE49-F238E27FC236}">
                <a16:creationId xmlns:a16="http://schemas.microsoft.com/office/drawing/2014/main" id="{7E21B071-E695-2B49-B357-9A841E13A178}"/>
              </a:ext>
            </a:extLst>
          </p:cNvPr>
          <p:cNvSpPr/>
          <p:nvPr/>
        </p:nvSpPr>
        <p:spPr>
          <a:xfrm rot="10800000">
            <a:off x="3340321" y="1874900"/>
            <a:ext cx="376787" cy="501077"/>
          </a:xfrm>
          <a:prstGeom prst="downArrow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下箭头 14">
            <a:extLst>
              <a:ext uri="{FF2B5EF4-FFF2-40B4-BE49-F238E27FC236}">
                <a16:creationId xmlns:a16="http://schemas.microsoft.com/office/drawing/2014/main" id="{BBC33423-9905-C54C-B955-8EFF5A59E0B0}"/>
              </a:ext>
            </a:extLst>
          </p:cNvPr>
          <p:cNvSpPr/>
          <p:nvPr/>
        </p:nvSpPr>
        <p:spPr>
          <a:xfrm rot="10800000">
            <a:off x="5607003" y="1873985"/>
            <a:ext cx="376787" cy="501077"/>
          </a:xfrm>
          <a:prstGeom prst="downArrow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下箭头 15">
            <a:extLst>
              <a:ext uri="{FF2B5EF4-FFF2-40B4-BE49-F238E27FC236}">
                <a16:creationId xmlns:a16="http://schemas.microsoft.com/office/drawing/2014/main" id="{65D98B67-6650-B545-AE61-88B9E9580F19}"/>
              </a:ext>
            </a:extLst>
          </p:cNvPr>
          <p:cNvSpPr/>
          <p:nvPr/>
        </p:nvSpPr>
        <p:spPr>
          <a:xfrm rot="10800000">
            <a:off x="7830485" y="1873986"/>
            <a:ext cx="376787" cy="501077"/>
          </a:xfrm>
          <a:prstGeom prst="downArrow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B43F6486-FAA0-B34C-97F2-0A7E950FD237}"/>
              </a:ext>
            </a:extLst>
          </p:cNvPr>
          <p:cNvCxnSpPr/>
          <p:nvPr/>
        </p:nvCxnSpPr>
        <p:spPr>
          <a:xfrm>
            <a:off x="4711920" y="1992082"/>
            <a:ext cx="0" cy="16002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F1D5E10-5AC3-EF44-ABAA-D628C53689F0}"/>
                  </a:ext>
                </a:extLst>
              </p:cNvPr>
              <p:cNvSpPr txBox="1"/>
              <p:nvPr/>
            </p:nvSpPr>
            <p:spPr>
              <a:xfrm>
                <a:off x="5187924" y="3083329"/>
                <a:ext cx="1372392" cy="46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1" lang="en-US" altLang="zh-CN" dirty="0">
                    <a:latin typeface="Avenir Book" panose="02000503020000020003" pitchFamily="2" charset="0"/>
                    <a:ea typeface="Microsoft YaHei Light" panose="020B0503020204020204" pitchFamily="34" charset="-122"/>
                  </a:rPr>
                  <a:t>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endParaRPr kumimoji="1" lang="zh-CN" altLang="en-US" dirty="0">
                  <a:latin typeface="Avenir Book" panose="02000503020000020003" pitchFamily="2" charset="0"/>
                  <a:ea typeface="Microsoft YaHei Light" panose="020B0503020204020204" pitchFamily="34" charset="-122"/>
                </a:endParaRP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F1D5E10-5AC3-EF44-ABAA-D628C5368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24" y="3083329"/>
                <a:ext cx="1372392" cy="469487"/>
              </a:xfrm>
              <a:prstGeom prst="rect">
                <a:avLst/>
              </a:prstGeom>
              <a:blipFill>
                <a:blip r:embed="rId8"/>
                <a:stretch>
                  <a:fillRect l="-3670"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47E963D-8530-624D-B200-86441AE6F1EB}"/>
                  </a:ext>
                </a:extLst>
              </p:cNvPr>
              <p:cNvSpPr txBox="1"/>
              <p:nvPr/>
            </p:nvSpPr>
            <p:spPr>
              <a:xfrm>
                <a:off x="3005644" y="3887079"/>
                <a:ext cx="5888535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latin typeface="Avenir Book" panose="02000503020000020003" pitchFamily="2" charset="0"/>
                  </a:rPr>
                  <a:t>No forgetting if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on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zh-CN" dirty="0"/>
                  <a:t> (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dirty="0"/>
                  <a:t>).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47E963D-8530-624D-B200-86441AE6F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644" y="3887079"/>
                <a:ext cx="5888535" cy="410497"/>
              </a:xfrm>
              <a:prstGeom prst="rect">
                <a:avLst/>
              </a:prstGeom>
              <a:blipFill>
                <a:blip r:embed="rId9"/>
                <a:stretch>
                  <a:fillRect l="-860" t="-3030" r="-645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35FE196-C6CE-9D45-8953-80A8E6C283BC}"/>
                  </a:ext>
                </a:extLst>
              </p:cNvPr>
              <p:cNvSpPr txBox="1"/>
              <p:nvPr/>
            </p:nvSpPr>
            <p:spPr>
              <a:xfrm>
                <a:off x="7429378" y="3073624"/>
                <a:ext cx="1820082" cy="46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1" lang="en-US" altLang="zh-CN" dirty="0">
                    <a:latin typeface="Avenir Book" panose="02000503020000020003" pitchFamily="2" charset="0"/>
                    <a:ea typeface="Microsoft YaHei Light" panose="020B0503020204020204" pitchFamily="34" charset="-122"/>
                  </a:rPr>
                  <a:t>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Avenir Book" panose="02000503020000020003" pitchFamily="2" charset="0"/>
                    <a:ea typeface="Microsoft YaHei Light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endParaRPr kumimoji="1" lang="zh-CN" altLang="en-US" dirty="0">
                  <a:latin typeface="Avenir Book" panose="02000503020000020003" pitchFamily="2" charset="0"/>
                  <a:ea typeface="Microsoft YaHei Light" panose="020B0503020204020204" pitchFamily="34" charset="-122"/>
                </a:endParaRP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35FE196-C6CE-9D45-8953-80A8E6C28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378" y="3073624"/>
                <a:ext cx="1820082" cy="469487"/>
              </a:xfrm>
              <a:prstGeom prst="rect">
                <a:avLst/>
              </a:prstGeom>
              <a:blipFill>
                <a:blip r:embed="rId10"/>
                <a:stretch>
                  <a:fillRect l="-3472"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E0D39F3-E5DB-4F49-9149-B1FBA6B68AFD}"/>
                  </a:ext>
                </a:extLst>
              </p:cNvPr>
              <p:cNvSpPr txBox="1"/>
              <p:nvPr/>
            </p:nvSpPr>
            <p:spPr>
              <a:xfrm>
                <a:off x="2060280" y="4913434"/>
                <a:ext cx="8071440" cy="964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Our work: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kumimoji="1" lang="en-US" altLang="zh-CN" dirty="0"/>
                  <a:t>proposes the sufficient condition for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;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kumimoji="1" lang="en-US" altLang="zh-CN" dirty="0"/>
                  <a:t>put forward training algorithm for continual learning based on the condition. 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E0D39F3-E5DB-4F49-9149-B1FBA6B68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280" y="4913434"/>
                <a:ext cx="8071440" cy="964495"/>
              </a:xfrm>
              <a:prstGeom prst="rect">
                <a:avLst/>
              </a:prstGeom>
              <a:blipFill>
                <a:blip r:embed="rId11"/>
                <a:stretch>
                  <a:fillRect l="-629" t="-2597" r="-314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71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ECA2491-30AF-5846-B88D-A7E3BEE750F9}"/>
              </a:ext>
            </a:extLst>
          </p:cNvPr>
          <p:cNvSpPr/>
          <p:nvPr/>
        </p:nvSpPr>
        <p:spPr>
          <a:xfrm>
            <a:off x="960131" y="359049"/>
            <a:ext cx="5873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Motivation (toy example)</a:t>
            </a:r>
            <a:endParaRPr lang="zh-CN" altLang="en-US" sz="3600" b="1" kern="0" dirty="0">
              <a:solidFill>
                <a:prstClr val="black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BB68B0F-AD3E-A141-B12E-48D002EEDA47}"/>
                  </a:ext>
                </a:extLst>
              </p:cNvPr>
              <p:cNvSpPr txBox="1"/>
              <p:nvPr/>
            </p:nvSpPr>
            <p:spPr>
              <a:xfrm>
                <a:off x="899171" y="1297577"/>
                <a:ext cx="9998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latin typeface="Avenir Book" panose="02000503020000020003" pitchFamily="2" charset="0"/>
                  </a:rPr>
                  <a:t>Considering training 1-layer fully connected network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latin typeface="Avenir Book" panose="02000503020000020003" pitchFamily="2" charset="0"/>
                  </a:rPr>
                  <a:t>on two tasks sequentially</a:t>
                </a:r>
                <a:r>
                  <a:rPr kumimoji="1" lang="en-US" altLang="zh-CN" dirty="0"/>
                  <a:t>.  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BB68B0F-AD3E-A141-B12E-48D002EED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71" y="1297577"/>
                <a:ext cx="9998250" cy="369332"/>
              </a:xfrm>
              <a:prstGeom prst="rect">
                <a:avLst/>
              </a:prstGeom>
              <a:blipFill>
                <a:blip r:embed="rId2"/>
                <a:stretch>
                  <a:fillRect l="-635" t="-13333" r="-508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A059987C-5219-C647-AA59-07BFE054B1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965355"/>
                  </p:ext>
                </p:extLst>
              </p:nvPr>
            </p:nvGraphicFramePr>
            <p:xfrm>
              <a:off x="3074126" y="1837751"/>
              <a:ext cx="6487885" cy="1868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6023">
                      <a:extLst>
                        <a:ext uri="{9D8B030D-6E8A-4147-A177-3AD203B41FA5}">
                          <a16:colId xmlns:a16="http://schemas.microsoft.com/office/drawing/2014/main" val="490039313"/>
                        </a:ext>
                      </a:extLst>
                    </a:gridCol>
                    <a:gridCol w="5651862">
                      <a:extLst>
                        <a:ext uri="{9D8B030D-6E8A-4147-A177-3AD203B41FA5}">
                          <a16:colId xmlns:a16="http://schemas.microsoft.com/office/drawing/2014/main" val="34126085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Avenir Book" panose="02000503020000020003" pitchFamily="2" charset="0"/>
                            </a:rPr>
                            <a:t>Data of task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</m:t>
                              </m:r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6489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/>
                            <a:t>:</a:t>
                          </a:r>
                          <a:endParaRPr lang="zh-CN" alt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Optimal param.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4167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/>
                            <a:t>:</a:t>
                          </a:r>
                          <a:endParaRPr lang="zh-CN" alt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Param. at the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altLang="zh-CN" dirty="0"/>
                            <a:t>-</a:t>
                          </a:r>
                          <a:r>
                            <a:rPr lang="en-US" altLang="zh-CN" dirty="0" err="1"/>
                            <a:t>th</a:t>
                          </a:r>
                          <a:r>
                            <a:rPr lang="en-US" altLang="zh-CN" dirty="0"/>
                            <a:t> step when training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9700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/>
                            <a:t>:</a:t>
                          </a:r>
                          <a:endParaRPr lang="zh-CN" alt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Update vector at the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altLang="zh-CN" dirty="0"/>
                            <a:t>-</a:t>
                          </a:r>
                          <a:r>
                            <a:rPr lang="en-US" altLang="zh-CN" dirty="0" err="1"/>
                            <a:t>th</a:t>
                          </a:r>
                          <a:r>
                            <a:rPr lang="en-US" altLang="zh-CN" dirty="0"/>
                            <a:t> step when training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01654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dirty="0"/>
                            <a:t>:</a:t>
                          </a:r>
                          <a:endParaRPr lang="zh-CN" alt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Null space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955719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A059987C-5219-C647-AA59-07BFE054B1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965355"/>
                  </p:ext>
                </p:extLst>
              </p:nvPr>
            </p:nvGraphicFramePr>
            <p:xfrm>
              <a:off x="3074126" y="1837751"/>
              <a:ext cx="6487885" cy="1868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6023">
                      <a:extLst>
                        <a:ext uri="{9D8B030D-6E8A-4147-A177-3AD203B41FA5}">
                          <a16:colId xmlns:a16="http://schemas.microsoft.com/office/drawing/2014/main" val="490039313"/>
                        </a:ext>
                      </a:extLst>
                    </a:gridCol>
                    <a:gridCol w="5651862">
                      <a:extLst>
                        <a:ext uri="{9D8B030D-6E8A-4147-A177-3AD203B41FA5}">
                          <a16:colId xmlns:a16="http://schemas.microsoft.com/office/drawing/2014/main" val="34126085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15" t="-10345" r="-675758" b="-4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056" t="-10345" r="-225" b="-4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6489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15" t="-106667" r="-675758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056" t="-106667" r="-225" b="-3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416793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15" t="-206667" r="-675758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056" t="-206667" r="-225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9700184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15" t="-306667" r="-675758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056" t="-306667" r="-225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1654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15" t="-420690" r="-675758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056" t="-420690" r="-225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955719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3841988B-0DB5-7345-8384-F30325D10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167" y="3876763"/>
            <a:ext cx="3532478" cy="2479202"/>
          </a:xfrm>
          <a:prstGeom prst="rect">
            <a:avLst/>
          </a:prstGeom>
        </p:spPr>
      </p:pic>
      <p:sp>
        <p:nvSpPr>
          <p:cNvPr id="13" name="圆角矩形 12">
            <a:extLst>
              <a:ext uri="{FF2B5EF4-FFF2-40B4-BE49-F238E27FC236}">
                <a16:creationId xmlns:a16="http://schemas.microsoft.com/office/drawing/2014/main" id="{11629258-8B8D-6E4E-85FE-9579121B6913}"/>
              </a:ext>
            </a:extLst>
          </p:cNvPr>
          <p:cNvSpPr/>
          <p:nvPr/>
        </p:nvSpPr>
        <p:spPr>
          <a:xfrm>
            <a:off x="1024613" y="3905387"/>
            <a:ext cx="5254267" cy="27044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884C39E-C4C6-D540-893E-8DF42152808C}"/>
                  </a:ext>
                </a:extLst>
              </p:cNvPr>
              <p:cNvSpPr txBox="1"/>
              <p:nvPr/>
            </p:nvSpPr>
            <p:spPr>
              <a:xfrm>
                <a:off x="0" y="4304320"/>
                <a:ext cx="7463246" cy="1319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2,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𝑠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Microsoft YaHei Light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</m:ctrlPr>
                            </m:naryPr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000" b="0" i="0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  <m:t>2,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Microsoft YaHei Light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884C39E-C4C6-D540-893E-8DF421528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04320"/>
                <a:ext cx="7463246" cy="1319785"/>
              </a:xfrm>
              <a:prstGeom prst="rect">
                <a:avLst/>
              </a:prstGeom>
              <a:blipFill>
                <a:blip r:embed="rId5"/>
                <a:stretch>
                  <a:fillRect t="-43396" b="-10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7602B10-BFE9-B041-B07D-469C9FF9FB46}"/>
                  </a:ext>
                </a:extLst>
              </p:cNvPr>
              <p:cNvSpPr txBox="1"/>
              <p:nvPr/>
            </p:nvSpPr>
            <p:spPr>
              <a:xfrm>
                <a:off x="1134257" y="6102677"/>
                <a:ext cx="5021055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kumimoji="1" lang="en-US" altLang="zh-CN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/>
                  <a:t>, </a:t>
                </a:r>
                <a:r>
                  <a:rPr kumimoji="1" lang="en-US" altLang="zh-CN" dirty="0">
                    <a:latin typeface="Avenir Book" panose="02000503020000020003" pitchFamily="2" charset="0"/>
                  </a:rPr>
                  <a:t>i.e., </a:t>
                </a:r>
                <a:r>
                  <a:rPr kumimoji="1" lang="en-US" altLang="zh-CN" b="1" i="1" dirty="0">
                    <a:latin typeface="Avenir Black Oblique" panose="02000503020000020003" pitchFamily="2" charset="0"/>
                  </a:rPr>
                  <a:t>NO FORGETTING</a:t>
                </a:r>
                <a:endParaRPr kumimoji="1" lang="zh-CN" altLang="en-US" b="1" i="1" dirty="0">
                  <a:latin typeface="Avenir Black Oblique" panose="02000503020000020003" pitchFamily="2" charset="0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7602B10-BFE9-B041-B07D-469C9FF9F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57" y="6102677"/>
                <a:ext cx="5021055" cy="404983"/>
              </a:xfrm>
              <a:prstGeom prst="rect">
                <a:avLst/>
              </a:prstGeom>
              <a:blipFill>
                <a:blip r:embed="rId6"/>
                <a:stretch>
                  <a:fillRect l="-505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下箭头 15">
            <a:extLst>
              <a:ext uri="{FF2B5EF4-FFF2-40B4-BE49-F238E27FC236}">
                <a16:creationId xmlns:a16="http://schemas.microsoft.com/office/drawing/2014/main" id="{ABAC7745-BAE7-F64C-9293-AEE484CB7F86}"/>
              </a:ext>
            </a:extLst>
          </p:cNvPr>
          <p:cNvSpPr/>
          <p:nvPr/>
        </p:nvSpPr>
        <p:spPr>
          <a:xfrm>
            <a:off x="3152503" y="4313029"/>
            <a:ext cx="226423" cy="407017"/>
          </a:xfrm>
          <a:prstGeom prst="down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下箭头 16">
            <a:extLst>
              <a:ext uri="{FF2B5EF4-FFF2-40B4-BE49-F238E27FC236}">
                <a16:creationId xmlns:a16="http://schemas.microsoft.com/office/drawing/2014/main" id="{1624EE05-AC6D-BA43-BF58-12AC2E1F3717}"/>
              </a:ext>
            </a:extLst>
          </p:cNvPr>
          <p:cNvSpPr/>
          <p:nvPr/>
        </p:nvSpPr>
        <p:spPr>
          <a:xfrm>
            <a:off x="3152502" y="5616021"/>
            <a:ext cx="226423" cy="407017"/>
          </a:xfrm>
          <a:prstGeom prst="down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A1F493-AE58-EC4F-BF1E-B2C16870937B}"/>
                  </a:ext>
                </a:extLst>
              </p:cNvPr>
              <p:cNvSpPr txBox="1"/>
              <p:nvPr/>
            </p:nvSpPr>
            <p:spPr>
              <a:xfrm>
                <a:off x="1521734" y="3931514"/>
                <a:ext cx="424609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latin typeface="Avenir Book" panose="02000503020000020003" pitchFamily="2" charset="0"/>
                  </a:rPr>
                  <a:t>If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latin typeface="Avenir Book" panose="02000503020000020003" pitchFamily="2" charset="0"/>
                  </a:rPr>
                  <a:t>lies in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/>
                  <a:t>, </a:t>
                </a:r>
                <a:r>
                  <a:rPr kumimoji="1" lang="en-US" altLang="zh-CN" dirty="0">
                    <a:latin typeface="Avenir Book" panose="02000503020000020003" pitchFamily="2" charset="0"/>
                  </a:rPr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CN" dirty="0"/>
                  <a:t>=0,   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A1F493-AE58-EC4F-BF1E-B2C168709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734" y="3931514"/>
                <a:ext cx="4246099" cy="381515"/>
              </a:xfrm>
              <a:prstGeom prst="rect">
                <a:avLst/>
              </a:prstGeom>
              <a:blipFill>
                <a:blip r:embed="rId7"/>
                <a:stretch>
                  <a:fillRect l="-1493"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08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:a16="http://schemas.microsoft.com/office/drawing/2014/main" id="{87739CBD-F1E9-154B-B22F-8C9619773960}"/>
              </a:ext>
            </a:extLst>
          </p:cNvPr>
          <p:cNvSpPr/>
          <p:nvPr/>
        </p:nvSpPr>
        <p:spPr>
          <a:xfrm>
            <a:off x="1024613" y="3905387"/>
            <a:ext cx="5254267" cy="27044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ECA2491-30AF-5846-B88D-A7E3BEE750F9}"/>
              </a:ext>
            </a:extLst>
          </p:cNvPr>
          <p:cNvSpPr/>
          <p:nvPr/>
        </p:nvSpPr>
        <p:spPr>
          <a:xfrm>
            <a:off x="960131" y="359049"/>
            <a:ext cx="5873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Motivation (toy example)</a:t>
            </a:r>
            <a:endParaRPr lang="zh-CN" altLang="en-US" sz="3600" b="1" kern="0" dirty="0">
              <a:solidFill>
                <a:prstClr val="black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BB68B0F-AD3E-A141-B12E-48D002EEDA47}"/>
                  </a:ext>
                </a:extLst>
              </p:cNvPr>
              <p:cNvSpPr txBox="1"/>
              <p:nvPr/>
            </p:nvSpPr>
            <p:spPr>
              <a:xfrm>
                <a:off x="899171" y="1297577"/>
                <a:ext cx="9998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latin typeface="Avenir Book" panose="02000503020000020003" pitchFamily="2" charset="0"/>
                  </a:rPr>
                  <a:t>Considering training 1-layer fully connected network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latin typeface="Avenir Book" panose="02000503020000020003" pitchFamily="2" charset="0"/>
                  </a:rPr>
                  <a:t>on two tasks sequentially</a:t>
                </a:r>
                <a:r>
                  <a:rPr kumimoji="1" lang="en-US" altLang="zh-CN" dirty="0"/>
                  <a:t>.  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BB68B0F-AD3E-A141-B12E-48D002EED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71" y="1297577"/>
                <a:ext cx="9998250" cy="369332"/>
              </a:xfrm>
              <a:prstGeom prst="rect">
                <a:avLst/>
              </a:prstGeom>
              <a:blipFill>
                <a:blip r:embed="rId2"/>
                <a:stretch>
                  <a:fillRect l="-635" t="-13333" r="-508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9E0A7D7-84E5-204B-B840-48BB841EEF5D}"/>
                  </a:ext>
                </a:extLst>
              </p:cNvPr>
              <p:cNvSpPr txBox="1"/>
              <p:nvPr/>
            </p:nvSpPr>
            <p:spPr>
              <a:xfrm>
                <a:off x="0" y="4304320"/>
                <a:ext cx="7463246" cy="1319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2,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𝑠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Microsoft YaHei Light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</m:ctrlPr>
                            </m:naryPr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000" b="0" i="0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  <m:t>2,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Microsoft YaHei Light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9E0A7D7-84E5-204B-B840-48BB841EE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04320"/>
                <a:ext cx="7463246" cy="1319785"/>
              </a:xfrm>
              <a:prstGeom prst="rect">
                <a:avLst/>
              </a:prstGeom>
              <a:blipFill>
                <a:blip r:embed="rId3"/>
                <a:stretch>
                  <a:fillRect t="-43396" b="-10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DEBF694-45D9-F740-8DCA-4FD059ADBB35}"/>
                  </a:ext>
                </a:extLst>
              </p:cNvPr>
              <p:cNvSpPr txBox="1"/>
              <p:nvPr/>
            </p:nvSpPr>
            <p:spPr>
              <a:xfrm>
                <a:off x="1134257" y="6102677"/>
                <a:ext cx="5021055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kumimoji="1" lang="en-US" altLang="zh-CN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/>
                  <a:t>, </a:t>
                </a:r>
                <a:r>
                  <a:rPr kumimoji="1" lang="en-US" altLang="zh-CN" dirty="0">
                    <a:latin typeface="Avenir Book" panose="02000503020000020003" pitchFamily="2" charset="0"/>
                  </a:rPr>
                  <a:t>i.e., </a:t>
                </a:r>
                <a:r>
                  <a:rPr kumimoji="1" lang="en-US" altLang="zh-CN" b="1" i="1" dirty="0">
                    <a:latin typeface="Avenir Black Oblique" panose="02000503020000020003" pitchFamily="2" charset="0"/>
                  </a:rPr>
                  <a:t>NO FORGETTING</a:t>
                </a:r>
                <a:endParaRPr kumimoji="1" lang="zh-CN" altLang="en-US" b="1" i="1" dirty="0">
                  <a:latin typeface="Avenir Black Oblique" panose="02000503020000020003" pitchFamily="2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DEBF694-45D9-F740-8DCA-4FD059ADB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57" y="6102677"/>
                <a:ext cx="5021055" cy="404983"/>
              </a:xfrm>
              <a:prstGeom prst="rect">
                <a:avLst/>
              </a:prstGeom>
              <a:blipFill>
                <a:blip r:embed="rId4"/>
                <a:stretch>
                  <a:fillRect l="-505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箭头 10">
            <a:extLst>
              <a:ext uri="{FF2B5EF4-FFF2-40B4-BE49-F238E27FC236}">
                <a16:creationId xmlns:a16="http://schemas.microsoft.com/office/drawing/2014/main" id="{CC7E7B16-D783-9E43-A584-E9751302D897}"/>
              </a:ext>
            </a:extLst>
          </p:cNvPr>
          <p:cNvSpPr/>
          <p:nvPr/>
        </p:nvSpPr>
        <p:spPr>
          <a:xfrm>
            <a:off x="3152503" y="4313029"/>
            <a:ext cx="226423" cy="407017"/>
          </a:xfrm>
          <a:prstGeom prst="down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下箭头 11">
            <a:extLst>
              <a:ext uri="{FF2B5EF4-FFF2-40B4-BE49-F238E27FC236}">
                <a16:creationId xmlns:a16="http://schemas.microsoft.com/office/drawing/2014/main" id="{381D8318-5AE2-D745-BC5E-5C1D84807258}"/>
              </a:ext>
            </a:extLst>
          </p:cNvPr>
          <p:cNvSpPr/>
          <p:nvPr/>
        </p:nvSpPr>
        <p:spPr>
          <a:xfrm>
            <a:off x="3152502" y="5616021"/>
            <a:ext cx="226423" cy="407017"/>
          </a:xfrm>
          <a:prstGeom prst="down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08A0B03-1566-534A-951B-959F2CEC4B01}"/>
                  </a:ext>
                </a:extLst>
              </p:cNvPr>
              <p:cNvSpPr txBox="1"/>
              <p:nvPr/>
            </p:nvSpPr>
            <p:spPr>
              <a:xfrm>
                <a:off x="7463246" y="4720046"/>
                <a:ext cx="37041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☹️ It needs to preserve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  <m:t>𝑋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Microsoft YaHei Light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/>
                  <a:t> when training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/>
                  <a:t>, which is prohibited.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08A0B03-1566-534A-951B-959F2CEC4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46" y="4720046"/>
                <a:ext cx="3704141" cy="646331"/>
              </a:xfrm>
              <a:prstGeom prst="rect">
                <a:avLst/>
              </a:prstGeom>
              <a:blipFill>
                <a:blip r:embed="rId5"/>
                <a:stretch>
                  <a:fillRect l="-1365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33AC1AD-1D80-9946-BB0B-2CA152081068}"/>
                  </a:ext>
                </a:extLst>
              </p:cNvPr>
              <p:cNvSpPr txBox="1"/>
              <p:nvPr/>
            </p:nvSpPr>
            <p:spPr>
              <a:xfrm>
                <a:off x="1521734" y="3931514"/>
                <a:ext cx="424609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latin typeface="Avenir Book" panose="02000503020000020003" pitchFamily="2" charset="0"/>
                  </a:rPr>
                  <a:t>If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latin typeface="Avenir Book" panose="02000503020000020003" pitchFamily="2" charset="0"/>
                  </a:rPr>
                  <a:t>lies in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/>
                  <a:t>, </a:t>
                </a:r>
                <a:r>
                  <a:rPr kumimoji="1" lang="en-US" altLang="zh-CN" dirty="0">
                    <a:latin typeface="Avenir Book" panose="02000503020000020003" pitchFamily="2" charset="0"/>
                  </a:rPr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CN" dirty="0"/>
                  <a:t>=0,   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33AC1AD-1D80-9946-BB0B-2CA152081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734" y="3931514"/>
                <a:ext cx="4246099" cy="381515"/>
              </a:xfrm>
              <a:prstGeom prst="rect">
                <a:avLst/>
              </a:prstGeom>
              <a:blipFill>
                <a:blip r:embed="rId6"/>
                <a:stretch>
                  <a:fillRect l="-1493"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表格 4">
                <a:extLst>
                  <a:ext uri="{FF2B5EF4-FFF2-40B4-BE49-F238E27FC236}">
                    <a16:creationId xmlns:a16="http://schemas.microsoft.com/office/drawing/2014/main" id="{804136EA-DF42-2246-9DBE-5F1FB06411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8119359"/>
                  </p:ext>
                </p:extLst>
              </p:nvPr>
            </p:nvGraphicFramePr>
            <p:xfrm>
              <a:off x="3074126" y="1837751"/>
              <a:ext cx="6487885" cy="1868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6023">
                      <a:extLst>
                        <a:ext uri="{9D8B030D-6E8A-4147-A177-3AD203B41FA5}">
                          <a16:colId xmlns:a16="http://schemas.microsoft.com/office/drawing/2014/main" val="490039313"/>
                        </a:ext>
                      </a:extLst>
                    </a:gridCol>
                    <a:gridCol w="5651862">
                      <a:extLst>
                        <a:ext uri="{9D8B030D-6E8A-4147-A177-3AD203B41FA5}">
                          <a16:colId xmlns:a16="http://schemas.microsoft.com/office/drawing/2014/main" val="34126085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Avenir Book" panose="02000503020000020003" pitchFamily="2" charset="0"/>
                            </a:rPr>
                            <a:t>Data of task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</m:t>
                              </m:r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6489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/>
                            <a:t>:</a:t>
                          </a:r>
                          <a:endParaRPr lang="zh-CN" alt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Optimal param.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4167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/>
                            <a:t>:</a:t>
                          </a:r>
                          <a:endParaRPr lang="zh-CN" alt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Param. at the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altLang="zh-CN" dirty="0"/>
                            <a:t>-</a:t>
                          </a:r>
                          <a:r>
                            <a:rPr lang="en-US" altLang="zh-CN" dirty="0" err="1"/>
                            <a:t>th</a:t>
                          </a:r>
                          <a:r>
                            <a:rPr lang="en-US" altLang="zh-CN" dirty="0"/>
                            <a:t> step when training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9700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/>
                            <a:t>:</a:t>
                          </a:r>
                          <a:endParaRPr lang="zh-CN" alt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Update vector at the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altLang="zh-CN" dirty="0"/>
                            <a:t>-</a:t>
                          </a:r>
                          <a:r>
                            <a:rPr lang="en-US" altLang="zh-CN" dirty="0" err="1"/>
                            <a:t>th</a:t>
                          </a:r>
                          <a:r>
                            <a:rPr lang="en-US" altLang="zh-CN" dirty="0"/>
                            <a:t> step when training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01654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dirty="0"/>
                            <a:t>:</a:t>
                          </a:r>
                          <a:endParaRPr lang="zh-CN" alt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Null space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955719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表格 4">
                <a:extLst>
                  <a:ext uri="{FF2B5EF4-FFF2-40B4-BE49-F238E27FC236}">
                    <a16:creationId xmlns:a16="http://schemas.microsoft.com/office/drawing/2014/main" id="{804136EA-DF42-2246-9DBE-5F1FB06411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8119359"/>
                  </p:ext>
                </p:extLst>
              </p:nvPr>
            </p:nvGraphicFramePr>
            <p:xfrm>
              <a:off x="3074126" y="1837751"/>
              <a:ext cx="6487885" cy="1868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6023">
                      <a:extLst>
                        <a:ext uri="{9D8B030D-6E8A-4147-A177-3AD203B41FA5}">
                          <a16:colId xmlns:a16="http://schemas.microsoft.com/office/drawing/2014/main" val="490039313"/>
                        </a:ext>
                      </a:extLst>
                    </a:gridCol>
                    <a:gridCol w="5651862">
                      <a:extLst>
                        <a:ext uri="{9D8B030D-6E8A-4147-A177-3AD203B41FA5}">
                          <a16:colId xmlns:a16="http://schemas.microsoft.com/office/drawing/2014/main" val="34126085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15" t="-10345" r="-675758" b="-4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056" t="-10345" r="-225" b="-4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6489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15" t="-106667" r="-675758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056" t="-106667" r="-225" b="-3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416793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15" t="-206667" r="-675758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056" t="-206667" r="-225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9700184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15" t="-306667" r="-675758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056" t="-306667" r="-225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1654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15" t="-420690" r="-675758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056" t="-420690" r="-225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95571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2817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:a16="http://schemas.microsoft.com/office/drawing/2014/main" id="{87739CBD-F1E9-154B-B22F-8C9619773960}"/>
              </a:ext>
            </a:extLst>
          </p:cNvPr>
          <p:cNvSpPr/>
          <p:nvPr/>
        </p:nvSpPr>
        <p:spPr>
          <a:xfrm>
            <a:off x="1024613" y="3905387"/>
            <a:ext cx="5291770" cy="27044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ECA2491-30AF-5846-B88D-A7E3BEE750F9}"/>
              </a:ext>
            </a:extLst>
          </p:cNvPr>
          <p:cNvSpPr/>
          <p:nvPr/>
        </p:nvSpPr>
        <p:spPr>
          <a:xfrm>
            <a:off x="960131" y="359049"/>
            <a:ext cx="5873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Motivation (toy example)</a:t>
            </a:r>
            <a:endParaRPr lang="zh-CN" altLang="en-US" sz="3600" b="1" kern="0" dirty="0">
              <a:solidFill>
                <a:prstClr val="black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BB68B0F-AD3E-A141-B12E-48D002EEDA47}"/>
                  </a:ext>
                </a:extLst>
              </p:cNvPr>
              <p:cNvSpPr txBox="1"/>
              <p:nvPr/>
            </p:nvSpPr>
            <p:spPr>
              <a:xfrm>
                <a:off x="899171" y="1297577"/>
                <a:ext cx="9998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latin typeface="Avenir Book" panose="02000503020000020003" pitchFamily="2" charset="0"/>
                  </a:rPr>
                  <a:t>Considering training 1-layer fully connected network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latin typeface="Avenir Book" panose="02000503020000020003" pitchFamily="2" charset="0"/>
                  </a:rPr>
                  <a:t>on two tasks sequentially</a:t>
                </a:r>
                <a:r>
                  <a:rPr kumimoji="1" lang="en-US" altLang="zh-CN" dirty="0"/>
                  <a:t>.  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BB68B0F-AD3E-A141-B12E-48D002EED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71" y="1297577"/>
                <a:ext cx="9998250" cy="369332"/>
              </a:xfrm>
              <a:prstGeom prst="rect">
                <a:avLst/>
              </a:prstGeom>
              <a:blipFill>
                <a:blip r:embed="rId2"/>
                <a:stretch>
                  <a:fillRect l="-635" t="-13333" r="-508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9E0A7D7-84E5-204B-B840-48BB841EEF5D}"/>
                  </a:ext>
                </a:extLst>
              </p:cNvPr>
              <p:cNvSpPr txBox="1"/>
              <p:nvPr/>
            </p:nvSpPr>
            <p:spPr>
              <a:xfrm>
                <a:off x="0" y="4304320"/>
                <a:ext cx="7463246" cy="1319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2,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𝑠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Microsoft YaHei Light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</m:ctrlPr>
                            </m:naryPr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000" b="0" i="0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  <m:t>2,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Microsoft YaHei Light" panose="020B0503020204020204" pitchFamily="34" charset="-122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Microsoft YaHei Light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Microsoft YaHei Light" panose="020B0503020204020204" pitchFamily="34" charset="-122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Microsoft YaHei Light" panose="020B0503020204020204" pitchFamily="34" charset="-12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9E0A7D7-84E5-204B-B840-48BB841EE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04320"/>
                <a:ext cx="7463246" cy="1319785"/>
              </a:xfrm>
              <a:prstGeom prst="rect">
                <a:avLst/>
              </a:prstGeom>
              <a:blipFill>
                <a:blip r:embed="rId3"/>
                <a:stretch>
                  <a:fillRect t="-43396" b="-10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DEBF694-45D9-F740-8DCA-4FD059ADBB35}"/>
                  </a:ext>
                </a:extLst>
              </p:cNvPr>
              <p:cNvSpPr txBox="1"/>
              <p:nvPr/>
            </p:nvSpPr>
            <p:spPr>
              <a:xfrm>
                <a:off x="1134257" y="6102677"/>
                <a:ext cx="5021055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kumimoji="1" lang="en-US" altLang="zh-CN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/>
                  <a:t>, </a:t>
                </a:r>
                <a:r>
                  <a:rPr kumimoji="1" lang="en-US" altLang="zh-CN" dirty="0">
                    <a:latin typeface="Avenir Book" panose="02000503020000020003" pitchFamily="2" charset="0"/>
                  </a:rPr>
                  <a:t>i.e., </a:t>
                </a:r>
                <a:r>
                  <a:rPr kumimoji="1" lang="en-US" altLang="zh-CN" b="1" i="1" dirty="0">
                    <a:latin typeface="Avenir Black Oblique" panose="02000503020000020003" pitchFamily="2" charset="0"/>
                  </a:rPr>
                  <a:t>NO FORGETTING</a:t>
                </a:r>
                <a:endParaRPr kumimoji="1" lang="zh-CN" altLang="en-US" b="1" i="1" dirty="0">
                  <a:latin typeface="Avenir Black Oblique" panose="02000503020000020003" pitchFamily="2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DEBF694-45D9-F740-8DCA-4FD059ADB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57" y="6102677"/>
                <a:ext cx="5021055" cy="404983"/>
              </a:xfrm>
              <a:prstGeom prst="rect">
                <a:avLst/>
              </a:prstGeom>
              <a:blipFill>
                <a:blip r:embed="rId4"/>
                <a:stretch>
                  <a:fillRect l="-505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箭头 10">
            <a:extLst>
              <a:ext uri="{FF2B5EF4-FFF2-40B4-BE49-F238E27FC236}">
                <a16:creationId xmlns:a16="http://schemas.microsoft.com/office/drawing/2014/main" id="{CC7E7B16-D783-9E43-A584-E9751302D897}"/>
              </a:ext>
            </a:extLst>
          </p:cNvPr>
          <p:cNvSpPr/>
          <p:nvPr/>
        </p:nvSpPr>
        <p:spPr>
          <a:xfrm>
            <a:off x="3326673" y="4397657"/>
            <a:ext cx="226423" cy="407017"/>
          </a:xfrm>
          <a:prstGeom prst="down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下箭头 11">
            <a:extLst>
              <a:ext uri="{FF2B5EF4-FFF2-40B4-BE49-F238E27FC236}">
                <a16:creationId xmlns:a16="http://schemas.microsoft.com/office/drawing/2014/main" id="{381D8318-5AE2-D745-BC5E-5C1D84807258}"/>
              </a:ext>
            </a:extLst>
          </p:cNvPr>
          <p:cNvSpPr/>
          <p:nvPr/>
        </p:nvSpPr>
        <p:spPr>
          <a:xfrm>
            <a:off x="3326672" y="5624105"/>
            <a:ext cx="226423" cy="407017"/>
          </a:xfrm>
          <a:prstGeom prst="down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08A0B03-1566-534A-951B-959F2CEC4B01}"/>
                  </a:ext>
                </a:extLst>
              </p:cNvPr>
              <p:cNvSpPr txBox="1"/>
              <p:nvPr/>
            </p:nvSpPr>
            <p:spPr>
              <a:xfrm>
                <a:off x="6723017" y="4104854"/>
                <a:ext cx="4815840" cy="231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Pros of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/>
                  <a:t>:</a:t>
                </a:r>
              </a:p>
              <a:p>
                <a:r>
                  <a:rPr kumimoji="1" lang="en-US" altLang="zh-CN" dirty="0"/>
                  <a:t>  😀 memory efficient</a:t>
                </a:r>
              </a:p>
              <a:p>
                <a:r>
                  <a:rPr kumimoji="1" lang="en-US" altLang="zh-CN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       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/>
                  <a:t>: dim. of feature</a:t>
                </a:r>
              </a:p>
              <a:p>
                <a:r>
                  <a:rPr kumimoji="1" lang="en-US" altLang="zh-CN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/>
                  <a:t>: num. of data</a:t>
                </a:r>
              </a:p>
              <a:p>
                <a:r>
                  <a:rPr kumimoji="1" lang="en-US" altLang="zh-CN" dirty="0"/>
                  <a:t>  </a:t>
                </a:r>
              </a:p>
              <a:p>
                <a:r>
                  <a:rPr kumimoji="1" lang="en-US" altLang="zh-CN" dirty="0"/>
                  <a:t>  😀 covariance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/>
                  <a:t> can be incrementally         </a:t>
                </a:r>
              </a:p>
              <a:p>
                <a:r>
                  <a:rPr kumimoji="1" lang="en-US" altLang="zh-CN" dirty="0"/>
                  <a:t>       updated with the coming of tasks.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08A0B03-1566-534A-951B-959F2CEC4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7" y="4104854"/>
                <a:ext cx="4815840" cy="2316211"/>
              </a:xfrm>
              <a:prstGeom prst="rect">
                <a:avLst/>
              </a:prstGeom>
              <a:blipFill>
                <a:blip r:embed="rId5"/>
                <a:stretch>
                  <a:fillRect l="-1053" t="-1093" r="-2105" b="-38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33AC1AD-1D80-9946-BB0B-2CA152081068}"/>
                  </a:ext>
                </a:extLst>
              </p:cNvPr>
              <p:cNvSpPr txBox="1"/>
              <p:nvPr/>
            </p:nvSpPr>
            <p:spPr>
              <a:xfrm>
                <a:off x="1085738" y="3971111"/>
                <a:ext cx="529177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  <a:latin typeface="Avenir Book" panose="02000503020000020003" pitchFamily="2" charset="0"/>
                  </a:rPr>
                  <a:t>Since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  <a:latin typeface="Avenir Book" panose="02000503020000020003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  <a:latin typeface="Avenir Book" panose="02000503020000020003" pitchFamily="2" charset="0"/>
                  </a:rPr>
                  <a:t>, if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Avenir Book" panose="02000503020000020003" pitchFamily="2" charset="0"/>
                  </a:rPr>
                  <a:t>lies in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</a:rPr>
                  <a:t>,  </a:t>
                </a:r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33AC1AD-1D80-9946-BB0B-2CA152081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738" y="3971111"/>
                <a:ext cx="5291770" cy="381515"/>
              </a:xfrm>
              <a:prstGeom prst="rect">
                <a:avLst/>
              </a:prstGeom>
              <a:blipFill>
                <a:blip r:embed="rId6"/>
                <a:stretch>
                  <a:fillRect l="-957"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表格 4">
                <a:extLst>
                  <a:ext uri="{FF2B5EF4-FFF2-40B4-BE49-F238E27FC236}">
                    <a16:creationId xmlns:a16="http://schemas.microsoft.com/office/drawing/2014/main" id="{804136EA-DF42-2246-9DBE-5F1FB064115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74126" y="1837751"/>
              <a:ext cx="6487885" cy="1868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6023">
                      <a:extLst>
                        <a:ext uri="{9D8B030D-6E8A-4147-A177-3AD203B41FA5}">
                          <a16:colId xmlns:a16="http://schemas.microsoft.com/office/drawing/2014/main" val="490039313"/>
                        </a:ext>
                      </a:extLst>
                    </a:gridCol>
                    <a:gridCol w="5651862">
                      <a:extLst>
                        <a:ext uri="{9D8B030D-6E8A-4147-A177-3AD203B41FA5}">
                          <a16:colId xmlns:a16="http://schemas.microsoft.com/office/drawing/2014/main" val="34126085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Avenir Book" panose="02000503020000020003" pitchFamily="2" charset="0"/>
                            </a:rPr>
                            <a:t>Data of task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</m:t>
                              </m:r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6489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/>
                            <a:t>:</a:t>
                          </a:r>
                          <a:endParaRPr lang="zh-CN" alt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Optimal param.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4167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/>
                            <a:t>:</a:t>
                          </a:r>
                          <a:endParaRPr lang="zh-CN" alt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Param. at the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altLang="zh-CN" dirty="0"/>
                            <a:t>-</a:t>
                          </a:r>
                          <a:r>
                            <a:rPr lang="en-US" altLang="zh-CN" dirty="0" err="1"/>
                            <a:t>th</a:t>
                          </a:r>
                          <a:r>
                            <a:rPr lang="en-US" altLang="zh-CN" dirty="0"/>
                            <a:t> step when training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9700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/>
                            <a:t>:</a:t>
                          </a:r>
                          <a:endParaRPr lang="zh-CN" alt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Update vector at the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altLang="zh-CN" dirty="0"/>
                            <a:t>-</a:t>
                          </a:r>
                          <a:r>
                            <a:rPr lang="en-US" altLang="zh-CN" dirty="0" err="1"/>
                            <a:t>th</a:t>
                          </a:r>
                          <a:r>
                            <a:rPr lang="en-US" altLang="zh-CN" dirty="0"/>
                            <a:t> step when training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01654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dirty="0"/>
                            <a:t>:</a:t>
                          </a:r>
                          <a:endParaRPr lang="zh-CN" alt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Null space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955719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表格 4">
                <a:extLst>
                  <a:ext uri="{FF2B5EF4-FFF2-40B4-BE49-F238E27FC236}">
                    <a16:creationId xmlns:a16="http://schemas.microsoft.com/office/drawing/2014/main" id="{804136EA-DF42-2246-9DBE-5F1FB064115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74126" y="1837751"/>
              <a:ext cx="6487885" cy="1868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6023">
                      <a:extLst>
                        <a:ext uri="{9D8B030D-6E8A-4147-A177-3AD203B41FA5}">
                          <a16:colId xmlns:a16="http://schemas.microsoft.com/office/drawing/2014/main" val="490039313"/>
                        </a:ext>
                      </a:extLst>
                    </a:gridCol>
                    <a:gridCol w="5651862">
                      <a:extLst>
                        <a:ext uri="{9D8B030D-6E8A-4147-A177-3AD203B41FA5}">
                          <a16:colId xmlns:a16="http://schemas.microsoft.com/office/drawing/2014/main" val="34126085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15" t="-10345" r="-675758" b="-4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056" t="-10345" r="-225" b="-4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6489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15" t="-106667" r="-675758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056" t="-106667" r="-225" b="-3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416793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15" t="-206667" r="-675758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056" t="-206667" r="-225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9700184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15" t="-306667" r="-675758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056" t="-306667" r="-225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1654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15" t="-420690" r="-675758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5056" t="-420690" r="-225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95571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86811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14727</TotalTime>
  <Words>840</Words>
  <Application>Microsoft Macintosh PowerPoint</Application>
  <PresentationFormat>宽屏</PresentationFormat>
  <Paragraphs>143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等线</vt:lpstr>
      <vt:lpstr>Microsoft YaHei Light</vt:lpstr>
      <vt:lpstr>Arial</vt:lpstr>
      <vt:lpstr>Avenir Black Oblique</vt:lpstr>
      <vt:lpstr>Avenir Book</vt:lpstr>
      <vt:lpstr>Avenir Heavy</vt:lpstr>
      <vt:lpstr>Avenir Light</vt:lpstr>
      <vt:lpstr>AVENIR LIGHT OBLIQUE</vt:lpstr>
      <vt:lpstr>AVENIR LIGHT OBLIQUE</vt:lpstr>
      <vt:lpstr>Calibri</vt:lpstr>
      <vt:lpstr>Cambria Math</vt:lpstr>
      <vt:lpstr>Didot</vt:lpstr>
      <vt:lpstr>Franklin Gothic Medium</vt:lpstr>
      <vt:lpstr>Rockwell</vt:lpstr>
      <vt:lpstr>Rockwell Condensed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王齐</dc:creator>
  <cp:lastModifiedBy>王 世鹏</cp:lastModifiedBy>
  <cp:revision>1184</cp:revision>
  <cp:lastPrinted>2020-05-02T23:08:00Z</cp:lastPrinted>
  <dcterms:created xsi:type="dcterms:W3CDTF">2019-06-26T12:35:00Z</dcterms:created>
  <dcterms:modified xsi:type="dcterms:W3CDTF">2021-05-26T01:38:46Z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